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1"/>
  </p:notesMasterIdLst>
  <p:sldIdLst>
    <p:sldId id="256" r:id="rId2"/>
    <p:sldId id="478" r:id="rId3"/>
    <p:sldId id="477" r:id="rId4"/>
    <p:sldId id="429" r:id="rId5"/>
    <p:sldId id="481" r:id="rId6"/>
    <p:sldId id="405" r:id="rId7"/>
    <p:sldId id="483" r:id="rId8"/>
    <p:sldId id="484" r:id="rId9"/>
    <p:sldId id="485" r:id="rId10"/>
    <p:sldId id="493" r:id="rId11"/>
    <p:sldId id="494" r:id="rId12"/>
    <p:sldId id="496" r:id="rId13"/>
    <p:sldId id="492" r:id="rId14"/>
    <p:sldId id="497" r:id="rId15"/>
    <p:sldId id="498" r:id="rId16"/>
    <p:sldId id="495" r:id="rId17"/>
    <p:sldId id="425" r:id="rId18"/>
    <p:sldId id="459" r:id="rId19"/>
    <p:sldId id="48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leznii Gabriela" initials="JG" lastIdx="0" clrIdx="0">
    <p:extLst>
      <p:ext uri="{19B8F6BF-5375-455C-9EA6-DF929625EA0E}">
        <p15:presenceInfo xmlns:p15="http://schemas.microsoft.com/office/powerpoint/2012/main" userId="Jeleznii Gabrie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0000"/>
    <a:srgbClr val="B8A11A"/>
    <a:srgbClr val="D1B71D"/>
    <a:srgbClr val="8F8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971" autoAdjust="0"/>
  </p:normalViewPr>
  <p:slideViewPr>
    <p:cSldViewPr snapToGrid="0" snapToObjects="1">
      <p:cViewPr varScale="1">
        <p:scale>
          <a:sx n="73" d="100"/>
          <a:sy n="73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E317A9-DEA3-438E-8200-7ED5C492907F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E34BBE1D-B352-4AE1-9823-5BBE81C5F511}">
      <dgm:prSet custT="1"/>
      <dgm:spPr>
        <a:xfrm>
          <a:off x="0" y="0"/>
          <a:ext cx="1598041" cy="2211047"/>
        </a:xfrm>
        <a:prstGeom prst="roundRect">
          <a:avLst>
            <a:gd name="adj" fmla="val 10000"/>
          </a:avLst>
        </a:prstGeom>
        <a:solidFill>
          <a:srgbClr val="70AD47">
            <a:lumMod val="60000"/>
            <a:lumOff val="40000"/>
          </a:srgbClr>
        </a:solidFill>
        <a:ln w="25400" cap="flat" cmpd="sng" algn="ctr">
          <a:solidFill>
            <a:srgbClr val="61783F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ro-RO" sz="1400" b="1" i="0" baseline="0" dirty="0">
            <a:solidFill>
              <a:srgbClr val="E7E6E6">
                <a:lumMod val="50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>
            <a:buNone/>
          </a:pPr>
          <a:r>
            <a:rPr lang="it-IT" sz="1400" b="1" i="0" baseline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Teste pentru determinarea glucozei în sânge</a:t>
          </a:r>
          <a:endParaRPr lang="ro-RO" sz="1400" dirty="0">
            <a:solidFill>
              <a:schemeClr val="tx1">
                <a:lumMod val="65000"/>
                <a:lumOff val="35000"/>
              </a:schemeClr>
            </a:solidFill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</dgm:t>
    </dgm:pt>
    <dgm:pt modelId="{1A8534AB-ACEC-4163-B0D6-78EDE7DCEEB8}" type="parTrans" cxnId="{697EE330-EA5B-460E-BF3E-325660B10AC6}">
      <dgm:prSet/>
      <dgm:spPr/>
      <dgm:t>
        <a:bodyPr/>
        <a:lstStyle/>
        <a:p>
          <a:endParaRPr lang="ro-RO" sz="1200"/>
        </a:p>
      </dgm:t>
    </dgm:pt>
    <dgm:pt modelId="{422F6700-6BF9-46E6-9F54-FF027E44B14F}" type="sibTrans" cxnId="{697EE330-EA5B-460E-BF3E-325660B10AC6}">
      <dgm:prSet/>
      <dgm:spPr/>
      <dgm:t>
        <a:bodyPr/>
        <a:lstStyle/>
        <a:p>
          <a:endParaRPr lang="ro-RO" sz="1200"/>
        </a:p>
      </dgm:t>
    </dgm:pt>
    <dgm:pt modelId="{85FF6CC6-AA54-4F43-9F27-52DA7AF5095A}">
      <dgm:prSet custT="1"/>
      <dgm:spPr>
        <a:xfrm>
          <a:off x="1645983" y="0"/>
          <a:ext cx="1598041" cy="2211047"/>
        </a:xfrm>
        <a:prstGeom prst="roundRect">
          <a:avLst>
            <a:gd name="adj" fmla="val 10000"/>
          </a:avLst>
        </a:prstGeom>
        <a:solidFill>
          <a:srgbClr val="D5A117"/>
        </a:solidFill>
        <a:ln w="25400" cap="flat" cmpd="sng" algn="ctr">
          <a:solidFill>
            <a:srgbClr val="FFC000">
              <a:lumMod val="50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o-RO" sz="1200" b="1" i="0" baseline="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</a:p>
        <a:p>
          <a:pPr>
            <a:buNone/>
          </a:pPr>
          <a:endParaRPr lang="ro-RO" sz="1400" b="1" i="0" baseline="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  <a:p>
          <a:pPr>
            <a:buNone/>
          </a:pPr>
          <a:r>
            <a:rPr lang="it-IT" sz="1400" b="1" i="0" baseline="0" dirty="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+mn-cs"/>
            </a:rPr>
            <a:t>Lanțete</a:t>
          </a:r>
          <a:endParaRPr lang="ro-RO" sz="1400" dirty="0">
            <a:solidFill>
              <a:sysClr val="window" lastClr="FFFFFF"/>
            </a:solidFill>
            <a:latin typeface="Calibri" panose="020F0502020204030204" pitchFamily="34" charset="0"/>
            <a:ea typeface="+mn-ea"/>
            <a:cs typeface="+mn-cs"/>
          </a:endParaRPr>
        </a:p>
      </dgm:t>
    </dgm:pt>
    <dgm:pt modelId="{70ED0C98-6F67-4109-A1A2-57326551B285}" type="parTrans" cxnId="{A54AA510-36BE-4083-8C90-61B606340BDC}">
      <dgm:prSet/>
      <dgm:spPr/>
      <dgm:t>
        <a:bodyPr/>
        <a:lstStyle/>
        <a:p>
          <a:endParaRPr lang="ro-RO" sz="1200"/>
        </a:p>
      </dgm:t>
    </dgm:pt>
    <dgm:pt modelId="{569CA1BE-5BD0-4215-92AE-D48EA44FA987}" type="sibTrans" cxnId="{A54AA510-36BE-4083-8C90-61B606340BDC}">
      <dgm:prSet/>
      <dgm:spPr/>
      <dgm:t>
        <a:bodyPr/>
        <a:lstStyle/>
        <a:p>
          <a:endParaRPr lang="ro-RO" sz="1200"/>
        </a:p>
      </dgm:t>
    </dgm:pt>
    <dgm:pt modelId="{35F53B9B-0A95-44E6-ADA8-548FF2B076AF}">
      <dgm:prSet custT="1"/>
      <dgm:spPr>
        <a:xfrm>
          <a:off x="3291966" y="0"/>
          <a:ext cx="1598041" cy="2211047"/>
        </a:xfrm>
        <a:prstGeom prst="roundRect">
          <a:avLst>
            <a:gd name="adj" fmla="val 10000"/>
          </a:avLst>
        </a:prstGeom>
        <a:solidFill>
          <a:srgbClr val="70AD47">
            <a:lumMod val="60000"/>
            <a:lumOff val="40000"/>
          </a:srgbClr>
        </a:solidFill>
        <a:ln w="25400" cap="flat" cmpd="sng" algn="ctr">
          <a:solidFill>
            <a:srgbClr val="61783F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o-RO" sz="1200" b="1" i="0" baseline="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</a:p>
        <a:p>
          <a:pPr>
            <a:buNone/>
          </a:pPr>
          <a:r>
            <a:rPr lang="ro-RO" sz="1400" b="1" i="0" baseline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Sisteme</a:t>
          </a:r>
          <a:r>
            <a:rPr lang="it-IT" sz="1400" b="1" i="0" baseline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pentru urostom</a:t>
          </a:r>
          <a:r>
            <a:rPr lang="ro-RO" sz="1400" b="1" i="0" baseline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ie</a:t>
          </a:r>
          <a:endParaRPr lang="ro-RO" sz="1400" dirty="0">
            <a:solidFill>
              <a:schemeClr val="tx1">
                <a:lumMod val="65000"/>
                <a:lumOff val="35000"/>
              </a:schemeClr>
            </a:solidFill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</dgm:t>
    </dgm:pt>
    <dgm:pt modelId="{D8B6D954-96AF-4D32-9268-890385EA17A1}" type="parTrans" cxnId="{714BAD9E-A10B-4027-BDE6-0C07D0DCA1F2}">
      <dgm:prSet/>
      <dgm:spPr/>
      <dgm:t>
        <a:bodyPr/>
        <a:lstStyle/>
        <a:p>
          <a:endParaRPr lang="ro-RO" sz="1200"/>
        </a:p>
      </dgm:t>
    </dgm:pt>
    <dgm:pt modelId="{062F39D4-8386-408D-B7CD-44108A97E3E4}" type="sibTrans" cxnId="{714BAD9E-A10B-4027-BDE6-0C07D0DCA1F2}">
      <dgm:prSet/>
      <dgm:spPr/>
      <dgm:t>
        <a:bodyPr/>
        <a:lstStyle/>
        <a:p>
          <a:endParaRPr lang="ro-RO" sz="1200"/>
        </a:p>
      </dgm:t>
    </dgm:pt>
    <dgm:pt modelId="{0D899389-2243-475E-9BAA-D58209D4AAF7}">
      <dgm:prSet custT="1"/>
      <dgm:spPr>
        <a:xfrm>
          <a:off x="0" y="0"/>
          <a:ext cx="1598041" cy="2211047"/>
        </a:xfrm>
        <a:prstGeom prst="roundRect">
          <a:avLst>
            <a:gd name="adj" fmla="val 10000"/>
          </a:avLst>
        </a:prstGeom>
        <a:solidFill>
          <a:srgbClr val="70AD47">
            <a:lumMod val="60000"/>
            <a:lumOff val="40000"/>
          </a:srgbClr>
        </a:solidFill>
        <a:ln w="25400" cap="flat" cmpd="sng" algn="ctr">
          <a:solidFill>
            <a:srgbClr val="61783F"/>
          </a:solidFill>
          <a:prstDash val="solid"/>
          <a:miter lim="800000"/>
        </a:ln>
        <a:effectLst/>
      </dgm:spPr>
      <dgm:t>
        <a:bodyPr/>
        <a:lstStyle/>
        <a:p>
          <a:pPr>
            <a:buFont typeface="Wingdings" panose="05000000000000000000" pitchFamily="2" charset="2"/>
            <a:buChar char="q"/>
          </a:pPr>
          <a:endParaRPr lang="ro-RO" sz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29B1F74A-79E6-41EA-8312-1D65DECC829C}" type="parTrans" cxnId="{08D59988-CB7D-49D7-B970-A93245290028}">
      <dgm:prSet/>
      <dgm:spPr/>
      <dgm:t>
        <a:bodyPr/>
        <a:lstStyle/>
        <a:p>
          <a:endParaRPr lang="ro-RO" sz="1200"/>
        </a:p>
      </dgm:t>
    </dgm:pt>
    <dgm:pt modelId="{9E653984-85A3-45C3-9A45-15822972F993}" type="sibTrans" cxnId="{08D59988-CB7D-49D7-B970-A93245290028}">
      <dgm:prSet/>
      <dgm:spPr/>
      <dgm:t>
        <a:bodyPr/>
        <a:lstStyle/>
        <a:p>
          <a:endParaRPr lang="ro-RO" sz="1200"/>
        </a:p>
      </dgm:t>
    </dgm:pt>
    <dgm:pt modelId="{E1879C16-52A5-486D-8136-DEFD820BC891}">
      <dgm:prSet custT="1"/>
      <dgm:spPr>
        <a:xfrm>
          <a:off x="1645983" y="0"/>
          <a:ext cx="1598041" cy="2211047"/>
        </a:xfrm>
        <a:prstGeom prst="roundRect">
          <a:avLst>
            <a:gd name="adj" fmla="val 10000"/>
          </a:avLst>
        </a:prstGeom>
        <a:solidFill>
          <a:srgbClr val="D5A117"/>
        </a:solidFill>
        <a:ln w="25400" cap="flat" cmpd="sng" algn="ctr">
          <a:solidFill>
            <a:srgbClr val="FFC000">
              <a:lumMod val="50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Font typeface="Wingdings" panose="05000000000000000000" pitchFamily="2" charset="2"/>
            <a:buChar char="q"/>
          </a:pPr>
          <a:endParaRPr lang="ro-RO" sz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272F5496-EB12-4476-A512-4D1FDE50A367}" type="parTrans" cxnId="{3D5FD12E-380B-42EC-847F-1306BBD81424}">
      <dgm:prSet/>
      <dgm:spPr/>
      <dgm:t>
        <a:bodyPr/>
        <a:lstStyle/>
        <a:p>
          <a:endParaRPr lang="ro-RO" sz="1200"/>
        </a:p>
      </dgm:t>
    </dgm:pt>
    <dgm:pt modelId="{07B1A860-900D-46B4-ADB6-5AB719CF06FF}" type="sibTrans" cxnId="{3D5FD12E-380B-42EC-847F-1306BBD81424}">
      <dgm:prSet/>
      <dgm:spPr/>
      <dgm:t>
        <a:bodyPr/>
        <a:lstStyle/>
        <a:p>
          <a:endParaRPr lang="ro-RO" sz="1200"/>
        </a:p>
      </dgm:t>
    </dgm:pt>
    <dgm:pt modelId="{81D6C334-1C51-4435-832D-05AFD8E08A0E}">
      <dgm:prSet custT="1"/>
      <dgm:spPr>
        <a:xfrm>
          <a:off x="1645983" y="0"/>
          <a:ext cx="1598041" cy="2211047"/>
        </a:xfrm>
        <a:prstGeom prst="roundRect">
          <a:avLst>
            <a:gd name="adj" fmla="val 10000"/>
          </a:avLst>
        </a:prstGeom>
        <a:solidFill>
          <a:srgbClr val="D5A117"/>
        </a:solidFill>
        <a:ln w="25400" cap="flat" cmpd="sng" algn="ctr">
          <a:solidFill>
            <a:srgbClr val="FFC000">
              <a:lumMod val="50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endParaRPr lang="ro-RO" sz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D8E6D2B7-464F-407B-994F-FA4506B46DC3}" type="parTrans" cxnId="{09FF781F-BA6F-4941-B2F6-73867E41928C}">
      <dgm:prSet/>
      <dgm:spPr/>
      <dgm:t>
        <a:bodyPr/>
        <a:lstStyle/>
        <a:p>
          <a:endParaRPr lang="ro-RO" sz="1200"/>
        </a:p>
      </dgm:t>
    </dgm:pt>
    <dgm:pt modelId="{8D55D1CF-972C-4393-9D28-A209448B2D0B}" type="sibTrans" cxnId="{09FF781F-BA6F-4941-B2F6-73867E41928C}">
      <dgm:prSet/>
      <dgm:spPr/>
      <dgm:t>
        <a:bodyPr/>
        <a:lstStyle/>
        <a:p>
          <a:endParaRPr lang="ro-RO" sz="1200"/>
        </a:p>
      </dgm:t>
    </dgm:pt>
    <dgm:pt modelId="{5BC6458F-768F-4653-BAF6-28BB21287783}">
      <dgm:prSet custT="1"/>
      <dgm:spPr>
        <a:xfrm>
          <a:off x="3291966" y="0"/>
          <a:ext cx="1598041" cy="2211047"/>
        </a:xfrm>
        <a:prstGeom prst="roundRect">
          <a:avLst>
            <a:gd name="adj" fmla="val 10000"/>
          </a:avLst>
        </a:prstGeom>
        <a:solidFill>
          <a:srgbClr val="70AD47">
            <a:lumMod val="60000"/>
            <a:lumOff val="40000"/>
          </a:srgbClr>
        </a:solidFill>
        <a:ln w="25400" cap="flat" cmpd="sng" algn="ctr">
          <a:solidFill>
            <a:srgbClr val="61783F"/>
          </a:solidFill>
          <a:prstDash val="solid"/>
          <a:miter lim="800000"/>
        </a:ln>
        <a:effectLst/>
      </dgm:spPr>
      <dgm:t>
        <a:bodyPr/>
        <a:lstStyle/>
        <a:p>
          <a:pPr>
            <a:buFont typeface="Wingdings" panose="05000000000000000000" pitchFamily="2" charset="2"/>
            <a:buChar char="q"/>
          </a:pPr>
          <a:endParaRPr lang="ro-RO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A0C5E53-02BE-4AC7-A58F-FD833582C316}" type="parTrans" cxnId="{88516B88-8272-4735-B774-10796AF7C58A}">
      <dgm:prSet/>
      <dgm:spPr/>
      <dgm:t>
        <a:bodyPr/>
        <a:lstStyle/>
        <a:p>
          <a:endParaRPr lang="ro-RO" sz="1200"/>
        </a:p>
      </dgm:t>
    </dgm:pt>
    <dgm:pt modelId="{F5A3B647-D49D-411E-84CE-30953FE2D2E8}" type="sibTrans" cxnId="{88516B88-8272-4735-B774-10796AF7C58A}">
      <dgm:prSet/>
      <dgm:spPr/>
      <dgm:t>
        <a:bodyPr/>
        <a:lstStyle/>
        <a:p>
          <a:endParaRPr lang="ro-RO" sz="1200"/>
        </a:p>
      </dgm:t>
    </dgm:pt>
    <dgm:pt modelId="{88A21D3D-56B7-4B9A-B788-B69C842E3A56}">
      <dgm:prSet custT="1"/>
      <dgm:spPr>
        <a:xfrm>
          <a:off x="3291966" y="0"/>
          <a:ext cx="1598041" cy="2211047"/>
        </a:xfrm>
        <a:prstGeom prst="roundRect">
          <a:avLst>
            <a:gd name="adj" fmla="val 10000"/>
          </a:avLst>
        </a:prstGeom>
        <a:solidFill>
          <a:srgbClr val="70AD47">
            <a:lumMod val="60000"/>
            <a:lumOff val="40000"/>
          </a:srgbClr>
        </a:solidFill>
        <a:ln w="25400" cap="flat" cmpd="sng" algn="ctr">
          <a:solidFill>
            <a:srgbClr val="61783F"/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endParaRPr lang="ro-RO" sz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D58DA5C1-B2B5-462C-9B29-9A40FD4BB18F}" type="parTrans" cxnId="{345D11FA-8CAF-4DB8-AA53-6C1276E21D07}">
      <dgm:prSet/>
      <dgm:spPr/>
      <dgm:t>
        <a:bodyPr/>
        <a:lstStyle/>
        <a:p>
          <a:endParaRPr lang="ro-RO" sz="1200"/>
        </a:p>
      </dgm:t>
    </dgm:pt>
    <dgm:pt modelId="{946186D7-524D-4148-9128-62DC1C65D84B}" type="sibTrans" cxnId="{345D11FA-8CAF-4DB8-AA53-6C1276E21D07}">
      <dgm:prSet/>
      <dgm:spPr/>
      <dgm:t>
        <a:bodyPr/>
        <a:lstStyle/>
        <a:p>
          <a:endParaRPr lang="ro-RO" sz="1200"/>
        </a:p>
      </dgm:t>
    </dgm:pt>
    <dgm:pt modelId="{66FED4DD-1E62-4C2F-A67D-21B045480E3E}">
      <dgm:prSet custT="1"/>
      <dgm:spPr>
        <a:xfrm>
          <a:off x="4937949" y="0"/>
          <a:ext cx="1598041" cy="2211047"/>
        </a:xfrm>
        <a:prstGeom prst="roundRect">
          <a:avLst>
            <a:gd name="adj" fmla="val 10000"/>
          </a:avLst>
        </a:prstGeom>
        <a:solidFill>
          <a:srgbClr val="D5A117"/>
        </a:solidFill>
        <a:ln w="25400" cap="flat" cmpd="sng" algn="ctr">
          <a:solidFill>
            <a:srgbClr val="FFC000">
              <a:lumMod val="50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ro-RO" sz="1400" b="1" i="0" baseline="0" dirty="0">
            <a:solidFill>
              <a:srgbClr val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>
            <a:buNone/>
          </a:pPr>
          <a:r>
            <a:rPr lang="it-IT" sz="1400" b="1" i="0" baseline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Pungi</a:t>
          </a:r>
          <a:r>
            <a:rPr lang="ro-RO" sz="1400" b="1" i="0" baseline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/</a:t>
          </a:r>
          <a:r>
            <a:rPr lang="it-IT" sz="1400" b="1" i="0" baseline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ro-RO" sz="1400" b="1" i="0" baseline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sisteme </a:t>
          </a:r>
          <a:r>
            <a:rPr lang="it-IT" sz="1400" b="1" i="0" baseline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pentru </a:t>
          </a:r>
          <a:r>
            <a:rPr lang="ro-RO" sz="1400" b="1" i="0" baseline="0" dirty="0" err="1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colostomie</a:t>
          </a:r>
          <a:endParaRPr lang="ro-RO" sz="1400" dirty="0">
            <a:solidFill>
              <a:srgbClr val="FFFFFF"/>
            </a:solidFill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</dgm:t>
    </dgm:pt>
    <dgm:pt modelId="{35ECBDEA-28FA-4AFF-878A-B470C5C7A183}" type="sibTrans" cxnId="{3E12A425-347F-4A24-9625-D32CD5FBFF0A}">
      <dgm:prSet/>
      <dgm:spPr/>
      <dgm:t>
        <a:bodyPr/>
        <a:lstStyle/>
        <a:p>
          <a:endParaRPr lang="ro-RO" sz="1200"/>
        </a:p>
      </dgm:t>
    </dgm:pt>
    <dgm:pt modelId="{4C7D7206-BAE4-4E84-B9DC-6CB1E26FF649}" type="parTrans" cxnId="{3E12A425-347F-4A24-9625-D32CD5FBFF0A}">
      <dgm:prSet/>
      <dgm:spPr/>
      <dgm:t>
        <a:bodyPr/>
        <a:lstStyle/>
        <a:p>
          <a:endParaRPr lang="ro-RO" sz="1200"/>
        </a:p>
      </dgm:t>
    </dgm:pt>
    <dgm:pt modelId="{BAE64102-D047-45FD-8BB1-75E12AD4CD14}">
      <dgm:prSet custT="1"/>
      <dgm:spPr>
        <a:xfrm>
          <a:off x="4937949" y="0"/>
          <a:ext cx="1598041" cy="2211047"/>
        </a:xfrm>
        <a:prstGeom prst="roundRect">
          <a:avLst>
            <a:gd name="adj" fmla="val 10000"/>
          </a:avLst>
        </a:prstGeom>
        <a:solidFill>
          <a:srgbClr val="D5A117"/>
        </a:solidFill>
        <a:ln w="25400" cap="flat" cmpd="sng" algn="ctr">
          <a:solidFill>
            <a:srgbClr val="FFC000">
              <a:lumMod val="50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Font typeface="Wingdings" panose="05000000000000000000" pitchFamily="2" charset="2"/>
            <a:buChar char="q"/>
          </a:pPr>
          <a:endParaRPr lang="ro-RO" sz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78C88341-FC7E-400E-8DEF-C057881E4F34}" type="sibTrans" cxnId="{4B156FDC-A38B-472D-BC52-CD921C9249F2}">
      <dgm:prSet/>
      <dgm:spPr/>
      <dgm:t>
        <a:bodyPr/>
        <a:lstStyle/>
        <a:p>
          <a:endParaRPr lang="ro-RO" sz="1200"/>
        </a:p>
      </dgm:t>
    </dgm:pt>
    <dgm:pt modelId="{3D90E375-92AC-4F53-846F-BCE099AA7DE7}" type="parTrans" cxnId="{4B156FDC-A38B-472D-BC52-CD921C9249F2}">
      <dgm:prSet/>
      <dgm:spPr/>
      <dgm:t>
        <a:bodyPr/>
        <a:lstStyle/>
        <a:p>
          <a:endParaRPr lang="ro-RO" sz="1200"/>
        </a:p>
      </dgm:t>
    </dgm:pt>
    <dgm:pt modelId="{DBCAA4EF-20D0-496C-9A73-E5C4B23D8313}">
      <dgm:prSet custT="1"/>
      <dgm:spPr>
        <a:xfrm>
          <a:off x="6583933" y="0"/>
          <a:ext cx="1598041" cy="2211047"/>
        </a:xfrm>
        <a:prstGeom prst="roundRect">
          <a:avLst>
            <a:gd name="adj" fmla="val 10000"/>
          </a:avLst>
        </a:prstGeom>
        <a:solidFill>
          <a:srgbClr val="70AD47">
            <a:lumMod val="60000"/>
            <a:lumOff val="40000"/>
          </a:srgbClr>
        </a:solidFill>
        <a:ln w="25400" cap="flat" cmpd="sng" algn="ctr">
          <a:solidFill>
            <a:srgbClr val="FFC000">
              <a:lumMod val="50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ro-RO" sz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>
            <a:buNone/>
          </a:pPr>
          <a:endParaRPr lang="ro-RO" sz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>
            <a:buNone/>
          </a:pPr>
          <a:endParaRPr lang="ro-RO" sz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>
            <a:buNone/>
          </a:pPr>
          <a:r>
            <a:rPr lang="ro-RO" sz="14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Ace, seringi pentru administrarea insulinei</a:t>
          </a:r>
        </a:p>
      </dgm:t>
    </dgm:pt>
    <dgm:pt modelId="{88F60EA5-5E4C-4305-AA8C-9BC505323231}" type="sibTrans" cxnId="{252BB692-00A6-4D21-90E4-6F1FD1E1FDA6}">
      <dgm:prSet/>
      <dgm:spPr/>
      <dgm:t>
        <a:bodyPr/>
        <a:lstStyle/>
        <a:p>
          <a:endParaRPr lang="ro-RO" sz="1200"/>
        </a:p>
      </dgm:t>
    </dgm:pt>
    <dgm:pt modelId="{AB5D146A-2C66-42F0-B6C8-692020EBFD1A}" type="parTrans" cxnId="{252BB692-00A6-4D21-90E4-6F1FD1E1FDA6}">
      <dgm:prSet/>
      <dgm:spPr/>
      <dgm:t>
        <a:bodyPr/>
        <a:lstStyle/>
        <a:p>
          <a:endParaRPr lang="ro-RO" sz="1200"/>
        </a:p>
      </dgm:t>
    </dgm:pt>
    <dgm:pt modelId="{19C408A8-7465-446E-AF05-8324BCD74079}" type="pres">
      <dgm:prSet presAssocID="{24E317A9-DEA3-438E-8200-7ED5C49290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ACA240-395A-4B62-B9C4-256EC5FB1358}" type="pres">
      <dgm:prSet presAssocID="{24E317A9-DEA3-438E-8200-7ED5C492907F}" presName="fgShape" presStyleLbl="fgShp" presStyleIdx="0" presStyleCnt="1" custFlipVert="1" custLinFactY="-100000" custLinFactNeighborX="73" custLinFactNeighborY="-162617"/>
      <dgm:spPr>
        <a:xfrm flipV="1">
          <a:off x="332774" y="897849"/>
          <a:ext cx="7527417" cy="331657"/>
        </a:xfrm>
        <a:prstGeom prst="leftRightArrow">
          <a:avLst/>
        </a:prstGeo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28281FFE-9B40-4A2E-924B-E20A303E65AB}" type="pres">
      <dgm:prSet presAssocID="{24E317A9-DEA3-438E-8200-7ED5C492907F}" presName="linComp" presStyleCnt="0"/>
      <dgm:spPr/>
    </dgm:pt>
    <dgm:pt modelId="{CDB6B03A-0F5F-4753-997F-1FD94163956F}" type="pres">
      <dgm:prSet presAssocID="{E34BBE1D-B352-4AE1-9823-5BBE81C5F511}" presName="compNode" presStyleCnt="0"/>
      <dgm:spPr/>
    </dgm:pt>
    <dgm:pt modelId="{9193A2C0-AA60-4A41-A297-00601832A75E}" type="pres">
      <dgm:prSet presAssocID="{E34BBE1D-B352-4AE1-9823-5BBE81C5F511}" presName="bkgdShape" presStyleLbl="node1" presStyleIdx="0" presStyleCnt="5" custLinFactNeighborX="-127" custLinFactNeighborY="-453"/>
      <dgm:spPr/>
      <dgm:t>
        <a:bodyPr/>
        <a:lstStyle/>
        <a:p>
          <a:endParaRPr lang="ru-RU"/>
        </a:p>
      </dgm:t>
    </dgm:pt>
    <dgm:pt modelId="{E089BD7E-5514-45E5-BC58-3588D9EB345C}" type="pres">
      <dgm:prSet presAssocID="{E34BBE1D-B352-4AE1-9823-5BBE81C5F511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22596-B6C9-47F0-A2D3-11DE95DC3197}" type="pres">
      <dgm:prSet presAssocID="{E34BBE1D-B352-4AE1-9823-5BBE81C5F511}" presName="invisiNode" presStyleLbl="node1" presStyleIdx="0" presStyleCnt="5"/>
      <dgm:spPr/>
    </dgm:pt>
    <dgm:pt modelId="{8CA8D422-2D09-4F4A-87BB-8C226D8A8D39}" type="pres">
      <dgm:prSet presAssocID="{E34BBE1D-B352-4AE1-9823-5BBE81C5F511}" presName="imagNode" presStyleLbl="fgImgPlace1" presStyleIdx="0" presStyleCnt="5" custLinFactNeighborX="-7782" custLinFactNeighborY="9176"/>
      <dgm:spPr>
        <a:xfrm>
          <a:off x="373584" y="200223"/>
          <a:ext cx="736278" cy="736278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E7A57915-CF7B-4F53-9412-0A5FCCD07E6B}" type="pres">
      <dgm:prSet presAssocID="{422F6700-6BF9-46E6-9F54-FF027E44B14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A8DE3EF-95A2-4851-84EC-32F376435F73}" type="pres">
      <dgm:prSet presAssocID="{85FF6CC6-AA54-4F43-9F27-52DA7AF5095A}" presName="compNode" presStyleCnt="0"/>
      <dgm:spPr/>
    </dgm:pt>
    <dgm:pt modelId="{BBCAF130-177B-4A52-A062-525F12C539AC}" type="pres">
      <dgm:prSet presAssocID="{85FF6CC6-AA54-4F43-9F27-52DA7AF5095A}" presName="bkgdShape" presStyleLbl="node1" presStyleIdx="1" presStyleCnt="5"/>
      <dgm:spPr/>
      <dgm:t>
        <a:bodyPr/>
        <a:lstStyle/>
        <a:p>
          <a:endParaRPr lang="ru-RU"/>
        </a:p>
      </dgm:t>
    </dgm:pt>
    <dgm:pt modelId="{285D1C0E-2686-440C-8D43-970CF0445578}" type="pres">
      <dgm:prSet presAssocID="{85FF6CC6-AA54-4F43-9F27-52DA7AF5095A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A7F04-47CC-4D06-BD64-EB741AFE7300}" type="pres">
      <dgm:prSet presAssocID="{85FF6CC6-AA54-4F43-9F27-52DA7AF5095A}" presName="invisiNode" presStyleLbl="node1" presStyleIdx="1" presStyleCnt="5"/>
      <dgm:spPr/>
    </dgm:pt>
    <dgm:pt modelId="{39B13740-CBD2-4773-8CF5-0CEBBDFA8149}" type="pres">
      <dgm:prSet presAssocID="{85FF6CC6-AA54-4F43-9F27-52DA7AF5095A}" presName="imagNode" presStyleLbl="fgImgPlace1" presStyleIdx="1" presStyleCnt="5"/>
      <dgm:spPr>
        <a:xfrm>
          <a:off x="2076864" y="132662"/>
          <a:ext cx="736278" cy="736278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000" r="-2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98C00158-E512-40EF-916E-F1E92A818C8C}" type="pres">
      <dgm:prSet presAssocID="{569CA1BE-5BD0-4215-92AE-D48EA44FA98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EE2D43A-EE56-4009-B03E-EA2DF935A468}" type="pres">
      <dgm:prSet presAssocID="{35F53B9B-0A95-44E6-ADA8-548FF2B076AF}" presName="compNode" presStyleCnt="0"/>
      <dgm:spPr/>
    </dgm:pt>
    <dgm:pt modelId="{2D983163-2B60-447F-821A-F3A94E9F4CAC}" type="pres">
      <dgm:prSet presAssocID="{35F53B9B-0A95-44E6-ADA8-548FF2B076AF}" presName="bkgdShape" presStyleLbl="node1" presStyleIdx="2" presStyleCnt="5" custScaleX="102966"/>
      <dgm:spPr/>
      <dgm:t>
        <a:bodyPr/>
        <a:lstStyle/>
        <a:p>
          <a:endParaRPr lang="ru-RU"/>
        </a:p>
      </dgm:t>
    </dgm:pt>
    <dgm:pt modelId="{1BCA7080-0AAA-44B3-B51E-6379F7CB510E}" type="pres">
      <dgm:prSet presAssocID="{35F53B9B-0A95-44E6-ADA8-548FF2B076AF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F2DE6D-1D22-4EA4-AA96-63D7DD4F6E09}" type="pres">
      <dgm:prSet presAssocID="{35F53B9B-0A95-44E6-ADA8-548FF2B076AF}" presName="invisiNode" presStyleLbl="node1" presStyleIdx="2" presStyleCnt="5"/>
      <dgm:spPr/>
    </dgm:pt>
    <dgm:pt modelId="{7122F8A0-AF9C-4911-905B-DC3768AA664E}" type="pres">
      <dgm:prSet presAssocID="{35F53B9B-0A95-44E6-ADA8-548FF2B076AF}" presName="imagNode" presStyleLbl="fgImgPlace1" presStyleIdx="2" presStyleCnt="5"/>
      <dgm:spPr>
        <a:xfrm>
          <a:off x="3722848" y="132662"/>
          <a:ext cx="736278" cy="736278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25000" r="-25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40F98466-CB7C-453C-9C65-9CAB7BF2E7E4}" type="pres">
      <dgm:prSet presAssocID="{062F39D4-8386-408D-B7CD-44108A97E3E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11EC489-0B85-4AF6-ABEA-C66924BE9FEA}" type="pres">
      <dgm:prSet presAssocID="{66FED4DD-1E62-4C2F-A67D-21B045480E3E}" presName="compNode" presStyleCnt="0"/>
      <dgm:spPr/>
    </dgm:pt>
    <dgm:pt modelId="{CDA254A5-3653-4153-A4A4-8F412EC20DBC}" type="pres">
      <dgm:prSet presAssocID="{66FED4DD-1E62-4C2F-A67D-21B045480E3E}" presName="bkgdShape" presStyleLbl="node1" presStyleIdx="3" presStyleCnt="5"/>
      <dgm:spPr/>
      <dgm:t>
        <a:bodyPr/>
        <a:lstStyle/>
        <a:p>
          <a:endParaRPr lang="ru-RU"/>
        </a:p>
      </dgm:t>
    </dgm:pt>
    <dgm:pt modelId="{A1BCEAAD-672E-492C-94AE-EBF8D8EAA9BE}" type="pres">
      <dgm:prSet presAssocID="{66FED4DD-1E62-4C2F-A67D-21B045480E3E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276F4D-5C61-4BF5-A701-2447CDD5D90B}" type="pres">
      <dgm:prSet presAssocID="{66FED4DD-1E62-4C2F-A67D-21B045480E3E}" presName="invisiNode" presStyleLbl="node1" presStyleIdx="3" presStyleCnt="5"/>
      <dgm:spPr/>
    </dgm:pt>
    <dgm:pt modelId="{889B8067-BB1E-42BC-B495-2CF1F32BC633}" type="pres">
      <dgm:prSet presAssocID="{66FED4DD-1E62-4C2F-A67D-21B045480E3E}" presName="imagNode" presStyleLbl="fgImgPlace1" presStyleIdx="3" presStyleCnt="5"/>
      <dgm:spPr>
        <a:xfrm>
          <a:off x="5368831" y="132662"/>
          <a:ext cx="736278" cy="736278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15000" r="-15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B599C738-6BB5-448A-958C-56C29AE7DF56}" type="pres">
      <dgm:prSet presAssocID="{35ECBDEA-28FA-4AFF-878A-B470C5C7A18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C864190-8CEC-4BA0-9142-E1E005BB8899}" type="pres">
      <dgm:prSet presAssocID="{DBCAA4EF-20D0-496C-9A73-E5C4B23D8313}" presName="compNode" presStyleCnt="0"/>
      <dgm:spPr/>
    </dgm:pt>
    <dgm:pt modelId="{E84356BC-A97C-4CD5-9406-E4EAD50F2E0B}" type="pres">
      <dgm:prSet presAssocID="{DBCAA4EF-20D0-496C-9A73-E5C4B23D8313}" presName="bkgdShape" presStyleLbl="node1" presStyleIdx="4" presStyleCnt="5" custLinFactNeighborX="0"/>
      <dgm:spPr/>
      <dgm:t>
        <a:bodyPr/>
        <a:lstStyle/>
        <a:p>
          <a:endParaRPr lang="ru-RU"/>
        </a:p>
      </dgm:t>
    </dgm:pt>
    <dgm:pt modelId="{C7E481AB-872C-4334-BE45-D78C5E6D5E20}" type="pres">
      <dgm:prSet presAssocID="{DBCAA4EF-20D0-496C-9A73-E5C4B23D8313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74DC8-62FE-49A2-A117-F05D3B0DE196}" type="pres">
      <dgm:prSet presAssocID="{DBCAA4EF-20D0-496C-9A73-E5C4B23D8313}" presName="invisiNode" presStyleLbl="node1" presStyleIdx="4" presStyleCnt="5"/>
      <dgm:spPr/>
    </dgm:pt>
    <dgm:pt modelId="{BF3F7557-D876-425D-8D94-37B6F5B0B481}" type="pres">
      <dgm:prSet presAssocID="{DBCAA4EF-20D0-496C-9A73-E5C4B23D8313}" presName="imagNode" presStyleLbl="fgImgPlace1" presStyleIdx="4" presStyleCnt="5"/>
      <dgm:spPr>
        <a:xfrm>
          <a:off x="7014814" y="132662"/>
          <a:ext cx="736278" cy="736278"/>
        </a:xfrm>
        <a:prstGeom prst="ellipse">
          <a:avLst/>
        </a:prstGeom>
        <a:blipFill rotWithShape="1">
          <a:blip xmlns:r="http://schemas.openxmlformats.org/officeDocument/2006/relationships" r:embed="rId5"/>
          <a:srcRect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</dgm:ptLst>
  <dgm:cxnLst>
    <dgm:cxn modelId="{961030B7-6B6A-4E4F-A2FC-7A69424C43CE}" type="presOf" srcId="{569CA1BE-5BD0-4215-92AE-D48EA44FA987}" destId="{98C00158-E512-40EF-916E-F1E92A818C8C}" srcOrd="0" destOrd="0" presId="urn:microsoft.com/office/officeart/2005/8/layout/hList7"/>
    <dgm:cxn modelId="{09FF781F-BA6F-4941-B2F6-73867E41928C}" srcId="{85FF6CC6-AA54-4F43-9F27-52DA7AF5095A}" destId="{81D6C334-1C51-4435-832D-05AFD8E08A0E}" srcOrd="1" destOrd="0" parTransId="{D8E6D2B7-464F-407B-994F-FA4506B46DC3}" sibTransId="{8D55D1CF-972C-4393-9D28-A209448B2D0B}"/>
    <dgm:cxn modelId="{B214DAA6-463C-4AC0-826D-5900FFC28F62}" type="presOf" srcId="{66FED4DD-1E62-4C2F-A67D-21B045480E3E}" destId="{CDA254A5-3653-4153-A4A4-8F412EC20DBC}" srcOrd="0" destOrd="0" presId="urn:microsoft.com/office/officeart/2005/8/layout/hList7"/>
    <dgm:cxn modelId="{4D821717-8E7C-4160-9126-BC6F588AA1A2}" type="presOf" srcId="{E1879C16-52A5-486D-8136-DEFD820BC891}" destId="{285D1C0E-2686-440C-8D43-970CF0445578}" srcOrd="1" destOrd="1" presId="urn:microsoft.com/office/officeart/2005/8/layout/hList7"/>
    <dgm:cxn modelId="{3AB91F7C-F9F7-4552-996F-106A71281A58}" type="presOf" srcId="{66FED4DD-1E62-4C2F-A67D-21B045480E3E}" destId="{A1BCEAAD-672E-492C-94AE-EBF8D8EAA9BE}" srcOrd="1" destOrd="0" presId="urn:microsoft.com/office/officeart/2005/8/layout/hList7"/>
    <dgm:cxn modelId="{7688FB69-F127-40BB-885D-54BB97E4C8C5}" type="presOf" srcId="{E34BBE1D-B352-4AE1-9823-5BBE81C5F511}" destId="{9193A2C0-AA60-4A41-A297-00601832A75E}" srcOrd="0" destOrd="0" presId="urn:microsoft.com/office/officeart/2005/8/layout/hList7"/>
    <dgm:cxn modelId="{08D59988-CB7D-49D7-B970-A93245290028}" srcId="{E34BBE1D-B352-4AE1-9823-5BBE81C5F511}" destId="{0D899389-2243-475E-9BAA-D58209D4AAF7}" srcOrd="0" destOrd="0" parTransId="{29B1F74A-79E6-41EA-8312-1D65DECC829C}" sibTransId="{9E653984-85A3-45C3-9A45-15822972F993}"/>
    <dgm:cxn modelId="{C2D16513-7F11-4C99-8E90-CE8979036433}" type="presOf" srcId="{85FF6CC6-AA54-4F43-9F27-52DA7AF5095A}" destId="{BBCAF130-177B-4A52-A062-525F12C539AC}" srcOrd="0" destOrd="0" presId="urn:microsoft.com/office/officeart/2005/8/layout/hList7"/>
    <dgm:cxn modelId="{1DBD8D06-F26F-4065-899B-FAC6E45EBA34}" type="presOf" srcId="{24E317A9-DEA3-438E-8200-7ED5C492907F}" destId="{19C408A8-7465-446E-AF05-8324BCD74079}" srcOrd="0" destOrd="0" presId="urn:microsoft.com/office/officeart/2005/8/layout/hList7"/>
    <dgm:cxn modelId="{4276A425-E8A6-4494-BCAB-FD78751BDAB6}" type="presOf" srcId="{422F6700-6BF9-46E6-9F54-FF027E44B14F}" destId="{E7A57915-CF7B-4F53-9412-0A5FCCD07E6B}" srcOrd="0" destOrd="0" presId="urn:microsoft.com/office/officeart/2005/8/layout/hList7"/>
    <dgm:cxn modelId="{591F2CF6-EC00-45B1-A8FF-69AFAF24061C}" type="presOf" srcId="{DBCAA4EF-20D0-496C-9A73-E5C4B23D8313}" destId="{E84356BC-A97C-4CD5-9406-E4EAD50F2E0B}" srcOrd="0" destOrd="0" presId="urn:microsoft.com/office/officeart/2005/8/layout/hList7"/>
    <dgm:cxn modelId="{954BE25B-DCA7-4B60-BC44-D416BC52C69F}" type="presOf" srcId="{88A21D3D-56B7-4B9A-B788-B69C842E3A56}" destId="{1BCA7080-0AAA-44B3-B51E-6379F7CB510E}" srcOrd="1" destOrd="2" presId="urn:microsoft.com/office/officeart/2005/8/layout/hList7"/>
    <dgm:cxn modelId="{AE086BC5-2AC2-4C13-97EB-545BBCA14D05}" type="presOf" srcId="{35F53B9B-0A95-44E6-ADA8-548FF2B076AF}" destId="{2D983163-2B60-447F-821A-F3A94E9F4CAC}" srcOrd="0" destOrd="0" presId="urn:microsoft.com/office/officeart/2005/8/layout/hList7"/>
    <dgm:cxn modelId="{714BAD9E-A10B-4027-BDE6-0C07D0DCA1F2}" srcId="{24E317A9-DEA3-438E-8200-7ED5C492907F}" destId="{35F53B9B-0A95-44E6-ADA8-548FF2B076AF}" srcOrd="2" destOrd="0" parTransId="{D8B6D954-96AF-4D32-9268-890385EA17A1}" sibTransId="{062F39D4-8386-408D-B7CD-44108A97E3E4}"/>
    <dgm:cxn modelId="{13E7030A-5E17-4142-9466-58C5579EB92D}" type="presOf" srcId="{0D899389-2243-475E-9BAA-D58209D4AAF7}" destId="{9193A2C0-AA60-4A41-A297-00601832A75E}" srcOrd="0" destOrd="1" presId="urn:microsoft.com/office/officeart/2005/8/layout/hList7"/>
    <dgm:cxn modelId="{94350BA1-35A6-4215-9D18-01E39EFDAE0B}" type="presOf" srcId="{85FF6CC6-AA54-4F43-9F27-52DA7AF5095A}" destId="{285D1C0E-2686-440C-8D43-970CF0445578}" srcOrd="1" destOrd="0" presId="urn:microsoft.com/office/officeart/2005/8/layout/hList7"/>
    <dgm:cxn modelId="{0031075E-E628-4DE9-B46A-F05347CB33CF}" type="presOf" srcId="{062F39D4-8386-408D-B7CD-44108A97E3E4}" destId="{40F98466-CB7C-453C-9C65-9CAB7BF2E7E4}" srcOrd="0" destOrd="0" presId="urn:microsoft.com/office/officeart/2005/8/layout/hList7"/>
    <dgm:cxn modelId="{A95AB6BF-724C-4590-A660-F77DC94AA370}" type="presOf" srcId="{5BC6458F-768F-4653-BAF6-28BB21287783}" destId="{2D983163-2B60-447F-821A-F3A94E9F4CAC}" srcOrd="0" destOrd="1" presId="urn:microsoft.com/office/officeart/2005/8/layout/hList7"/>
    <dgm:cxn modelId="{01587380-59F0-4847-83C0-BBDE5895BEF4}" type="presOf" srcId="{35ECBDEA-28FA-4AFF-878A-B470C5C7A183}" destId="{B599C738-6BB5-448A-958C-56C29AE7DF56}" srcOrd="0" destOrd="0" presId="urn:microsoft.com/office/officeart/2005/8/layout/hList7"/>
    <dgm:cxn modelId="{E387CC38-C510-4DC1-B3DE-CBE88C5DEEEC}" type="presOf" srcId="{35F53B9B-0A95-44E6-ADA8-548FF2B076AF}" destId="{1BCA7080-0AAA-44B3-B51E-6379F7CB510E}" srcOrd="1" destOrd="0" presId="urn:microsoft.com/office/officeart/2005/8/layout/hList7"/>
    <dgm:cxn modelId="{88516B88-8272-4735-B774-10796AF7C58A}" srcId="{35F53B9B-0A95-44E6-ADA8-548FF2B076AF}" destId="{5BC6458F-768F-4653-BAF6-28BB21287783}" srcOrd="0" destOrd="0" parTransId="{5A0C5E53-02BE-4AC7-A58F-FD833582C316}" sibTransId="{F5A3B647-D49D-411E-84CE-30953FE2D2E8}"/>
    <dgm:cxn modelId="{345D11FA-8CAF-4DB8-AA53-6C1276E21D07}" srcId="{35F53B9B-0A95-44E6-ADA8-548FF2B076AF}" destId="{88A21D3D-56B7-4B9A-B788-B69C842E3A56}" srcOrd="1" destOrd="0" parTransId="{D58DA5C1-B2B5-462C-9B29-9A40FD4BB18F}" sibTransId="{946186D7-524D-4148-9128-62DC1C65D84B}"/>
    <dgm:cxn modelId="{6DAE001C-68C6-4058-82C6-6E00DA5E50C9}" type="presOf" srcId="{DBCAA4EF-20D0-496C-9A73-E5C4B23D8313}" destId="{C7E481AB-872C-4334-BE45-D78C5E6D5E20}" srcOrd="1" destOrd="0" presId="urn:microsoft.com/office/officeart/2005/8/layout/hList7"/>
    <dgm:cxn modelId="{4B156FDC-A38B-472D-BC52-CD921C9249F2}" srcId="{66FED4DD-1E62-4C2F-A67D-21B045480E3E}" destId="{BAE64102-D047-45FD-8BB1-75E12AD4CD14}" srcOrd="0" destOrd="0" parTransId="{3D90E375-92AC-4F53-846F-BCE099AA7DE7}" sibTransId="{78C88341-FC7E-400E-8DEF-C057881E4F34}"/>
    <dgm:cxn modelId="{291C5E8F-EC49-4207-A628-4424B8551BBA}" type="presOf" srcId="{0D899389-2243-475E-9BAA-D58209D4AAF7}" destId="{E089BD7E-5514-45E5-BC58-3588D9EB345C}" srcOrd="1" destOrd="1" presId="urn:microsoft.com/office/officeart/2005/8/layout/hList7"/>
    <dgm:cxn modelId="{349E62DE-FD13-4FFE-82A1-354BB34AEEB1}" type="presOf" srcId="{88A21D3D-56B7-4B9A-B788-B69C842E3A56}" destId="{2D983163-2B60-447F-821A-F3A94E9F4CAC}" srcOrd="0" destOrd="2" presId="urn:microsoft.com/office/officeart/2005/8/layout/hList7"/>
    <dgm:cxn modelId="{BDF2FA86-7774-4A4E-86B2-01B91EF82479}" type="presOf" srcId="{E1879C16-52A5-486D-8136-DEFD820BC891}" destId="{BBCAF130-177B-4A52-A062-525F12C539AC}" srcOrd="0" destOrd="1" presId="urn:microsoft.com/office/officeart/2005/8/layout/hList7"/>
    <dgm:cxn modelId="{3D5FD12E-380B-42EC-847F-1306BBD81424}" srcId="{85FF6CC6-AA54-4F43-9F27-52DA7AF5095A}" destId="{E1879C16-52A5-486D-8136-DEFD820BC891}" srcOrd="0" destOrd="0" parTransId="{272F5496-EB12-4476-A512-4D1FDE50A367}" sibTransId="{07B1A860-900D-46B4-ADB6-5AB719CF06FF}"/>
    <dgm:cxn modelId="{AB85D93F-6931-47CC-B2F1-8EDF82B84E5B}" type="presOf" srcId="{BAE64102-D047-45FD-8BB1-75E12AD4CD14}" destId="{A1BCEAAD-672E-492C-94AE-EBF8D8EAA9BE}" srcOrd="1" destOrd="1" presId="urn:microsoft.com/office/officeart/2005/8/layout/hList7"/>
    <dgm:cxn modelId="{A54AA510-36BE-4083-8C90-61B606340BDC}" srcId="{24E317A9-DEA3-438E-8200-7ED5C492907F}" destId="{85FF6CC6-AA54-4F43-9F27-52DA7AF5095A}" srcOrd="1" destOrd="0" parTransId="{70ED0C98-6F67-4109-A1A2-57326551B285}" sibTransId="{569CA1BE-5BD0-4215-92AE-D48EA44FA987}"/>
    <dgm:cxn modelId="{1DEB3E1C-89C4-475B-AD28-97D760EA7A24}" type="presOf" srcId="{81D6C334-1C51-4435-832D-05AFD8E08A0E}" destId="{285D1C0E-2686-440C-8D43-970CF0445578}" srcOrd="1" destOrd="2" presId="urn:microsoft.com/office/officeart/2005/8/layout/hList7"/>
    <dgm:cxn modelId="{72E0B06C-9554-48CD-8B0F-79DC17C8C882}" type="presOf" srcId="{81D6C334-1C51-4435-832D-05AFD8E08A0E}" destId="{BBCAF130-177B-4A52-A062-525F12C539AC}" srcOrd="0" destOrd="2" presId="urn:microsoft.com/office/officeart/2005/8/layout/hList7"/>
    <dgm:cxn modelId="{FB5193A7-99CD-4307-BFF1-A91DBEDE512F}" type="presOf" srcId="{E34BBE1D-B352-4AE1-9823-5BBE81C5F511}" destId="{E089BD7E-5514-45E5-BC58-3588D9EB345C}" srcOrd="1" destOrd="0" presId="urn:microsoft.com/office/officeart/2005/8/layout/hList7"/>
    <dgm:cxn modelId="{383E1389-D224-4BD2-9372-2283D8390429}" type="presOf" srcId="{5BC6458F-768F-4653-BAF6-28BB21287783}" destId="{1BCA7080-0AAA-44B3-B51E-6379F7CB510E}" srcOrd="1" destOrd="1" presId="urn:microsoft.com/office/officeart/2005/8/layout/hList7"/>
    <dgm:cxn modelId="{252BB692-00A6-4D21-90E4-6F1FD1E1FDA6}" srcId="{24E317A9-DEA3-438E-8200-7ED5C492907F}" destId="{DBCAA4EF-20D0-496C-9A73-E5C4B23D8313}" srcOrd="4" destOrd="0" parTransId="{AB5D146A-2C66-42F0-B6C8-692020EBFD1A}" sibTransId="{88F60EA5-5E4C-4305-AA8C-9BC505323231}"/>
    <dgm:cxn modelId="{3E12A425-347F-4A24-9625-D32CD5FBFF0A}" srcId="{24E317A9-DEA3-438E-8200-7ED5C492907F}" destId="{66FED4DD-1E62-4C2F-A67D-21B045480E3E}" srcOrd="3" destOrd="0" parTransId="{4C7D7206-BAE4-4E84-B9DC-6CB1E26FF649}" sibTransId="{35ECBDEA-28FA-4AFF-878A-B470C5C7A183}"/>
    <dgm:cxn modelId="{697EE330-EA5B-460E-BF3E-325660B10AC6}" srcId="{24E317A9-DEA3-438E-8200-7ED5C492907F}" destId="{E34BBE1D-B352-4AE1-9823-5BBE81C5F511}" srcOrd="0" destOrd="0" parTransId="{1A8534AB-ACEC-4163-B0D6-78EDE7DCEEB8}" sibTransId="{422F6700-6BF9-46E6-9F54-FF027E44B14F}"/>
    <dgm:cxn modelId="{F9D5EEB0-463C-497E-BD89-F1F0037A4902}" type="presOf" srcId="{BAE64102-D047-45FD-8BB1-75E12AD4CD14}" destId="{CDA254A5-3653-4153-A4A4-8F412EC20DBC}" srcOrd="0" destOrd="1" presId="urn:microsoft.com/office/officeart/2005/8/layout/hList7"/>
    <dgm:cxn modelId="{2187A059-5DA0-4705-B7A7-57A73715DA5F}" type="presParOf" srcId="{19C408A8-7465-446E-AF05-8324BCD74079}" destId="{C5ACA240-395A-4B62-B9C4-256EC5FB1358}" srcOrd="0" destOrd="0" presId="urn:microsoft.com/office/officeart/2005/8/layout/hList7"/>
    <dgm:cxn modelId="{E7422057-AC1D-46B5-859E-F6D7BD8372CF}" type="presParOf" srcId="{19C408A8-7465-446E-AF05-8324BCD74079}" destId="{28281FFE-9B40-4A2E-924B-E20A303E65AB}" srcOrd="1" destOrd="0" presId="urn:microsoft.com/office/officeart/2005/8/layout/hList7"/>
    <dgm:cxn modelId="{8924BA37-A4A2-4E28-925F-5C83D814DF59}" type="presParOf" srcId="{28281FFE-9B40-4A2E-924B-E20A303E65AB}" destId="{CDB6B03A-0F5F-4753-997F-1FD94163956F}" srcOrd="0" destOrd="0" presId="urn:microsoft.com/office/officeart/2005/8/layout/hList7"/>
    <dgm:cxn modelId="{057E9489-758A-427E-87A1-93F1A34D11F3}" type="presParOf" srcId="{CDB6B03A-0F5F-4753-997F-1FD94163956F}" destId="{9193A2C0-AA60-4A41-A297-00601832A75E}" srcOrd="0" destOrd="0" presId="urn:microsoft.com/office/officeart/2005/8/layout/hList7"/>
    <dgm:cxn modelId="{A303A747-48CB-403B-939F-76FD6BBB7B8E}" type="presParOf" srcId="{CDB6B03A-0F5F-4753-997F-1FD94163956F}" destId="{E089BD7E-5514-45E5-BC58-3588D9EB345C}" srcOrd="1" destOrd="0" presId="urn:microsoft.com/office/officeart/2005/8/layout/hList7"/>
    <dgm:cxn modelId="{7572F5B0-A2FC-4240-ABA2-DE661D65C7CD}" type="presParOf" srcId="{CDB6B03A-0F5F-4753-997F-1FD94163956F}" destId="{C8122596-B6C9-47F0-A2D3-11DE95DC3197}" srcOrd="2" destOrd="0" presId="urn:microsoft.com/office/officeart/2005/8/layout/hList7"/>
    <dgm:cxn modelId="{B74C0943-7F48-445A-9260-25F75836B80E}" type="presParOf" srcId="{CDB6B03A-0F5F-4753-997F-1FD94163956F}" destId="{8CA8D422-2D09-4F4A-87BB-8C226D8A8D39}" srcOrd="3" destOrd="0" presId="urn:microsoft.com/office/officeart/2005/8/layout/hList7"/>
    <dgm:cxn modelId="{96B0C42F-E72A-44FB-BE68-53FACC6E919C}" type="presParOf" srcId="{28281FFE-9B40-4A2E-924B-E20A303E65AB}" destId="{E7A57915-CF7B-4F53-9412-0A5FCCD07E6B}" srcOrd="1" destOrd="0" presId="urn:microsoft.com/office/officeart/2005/8/layout/hList7"/>
    <dgm:cxn modelId="{53C32FA5-9FA3-4C3C-98A9-9C6B48FD99AC}" type="presParOf" srcId="{28281FFE-9B40-4A2E-924B-E20A303E65AB}" destId="{DA8DE3EF-95A2-4851-84EC-32F376435F73}" srcOrd="2" destOrd="0" presId="urn:microsoft.com/office/officeart/2005/8/layout/hList7"/>
    <dgm:cxn modelId="{04ADBE75-19A6-41D6-BA65-C9DB435CCCBC}" type="presParOf" srcId="{DA8DE3EF-95A2-4851-84EC-32F376435F73}" destId="{BBCAF130-177B-4A52-A062-525F12C539AC}" srcOrd="0" destOrd="0" presId="urn:microsoft.com/office/officeart/2005/8/layout/hList7"/>
    <dgm:cxn modelId="{8C182083-8BF9-43E6-B525-795F9F010583}" type="presParOf" srcId="{DA8DE3EF-95A2-4851-84EC-32F376435F73}" destId="{285D1C0E-2686-440C-8D43-970CF0445578}" srcOrd="1" destOrd="0" presId="urn:microsoft.com/office/officeart/2005/8/layout/hList7"/>
    <dgm:cxn modelId="{DDCA13A0-CBDA-4051-B8F2-F722F5331FBD}" type="presParOf" srcId="{DA8DE3EF-95A2-4851-84EC-32F376435F73}" destId="{F19A7F04-47CC-4D06-BD64-EB741AFE7300}" srcOrd="2" destOrd="0" presId="urn:microsoft.com/office/officeart/2005/8/layout/hList7"/>
    <dgm:cxn modelId="{C8CC6F84-9F42-4A56-85E4-FE90A69F6DEC}" type="presParOf" srcId="{DA8DE3EF-95A2-4851-84EC-32F376435F73}" destId="{39B13740-CBD2-4773-8CF5-0CEBBDFA8149}" srcOrd="3" destOrd="0" presId="urn:microsoft.com/office/officeart/2005/8/layout/hList7"/>
    <dgm:cxn modelId="{5AB67888-04B5-44D7-B3B9-94035239D3D3}" type="presParOf" srcId="{28281FFE-9B40-4A2E-924B-E20A303E65AB}" destId="{98C00158-E512-40EF-916E-F1E92A818C8C}" srcOrd="3" destOrd="0" presId="urn:microsoft.com/office/officeart/2005/8/layout/hList7"/>
    <dgm:cxn modelId="{CB3323C2-1D67-4BFD-89D8-9F1619B37712}" type="presParOf" srcId="{28281FFE-9B40-4A2E-924B-E20A303E65AB}" destId="{FEE2D43A-EE56-4009-B03E-EA2DF935A468}" srcOrd="4" destOrd="0" presId="urn:microsoft.com/office/officeart/2005/8/layout/hList7"/>
    <dgm:cxn modelId="{73075D23-7D18-45E3-9DE6-43A4B852E6A1}" type="presParOf" srcId="{FEE2D43A-EE56-4009-B03E-EA2DF935A468}" destId="{2D983163-2B60-447F-821A-F3A94E9F4CAC}" srcOrd="0" destOrd="0" presId="urn:microsoft.com/office/officeart/2005/8/layout/hList7"/>
    <dgm:cxn modelId="{330695FD-1181-4B19-94B9-8BE67CF36A1E}" type="presParOf" srcId="{FEE2D43A-EE56-4009-B03E-EA2DF935A468}" destId="{1BCA7080-0AAA-44B3-B51E-6379F7CB510E}" srcOrd="1" destOrd="0" presId="urn:microsoft.com/office/officeart/2005/8/layout/hList7"/>
    <dgm:cxn modelId="{A0B54038-8B02-4CD0-8102-2E2793064559}" type="presParOf" srcId="{FEE2D43A-EE56-4009-B03E-EA2DF935A468}" destId="{A6F2DE6D-1D22-4EA4-AA96-63D7DD4F6E09}" srcOrd="2" destOrd="0" presId="urn:microsoft.com/office/officeart/2005/8/layout/hList7"/>
    <dgm:cxn modelId="{355D0FB1-168D-4171-BDF4-E1E858CA4F86}" type="presParOf" srcId="{FEE2D43A-EE56-4009-B03E-EA2DF935A468}" destId="{7122F8A0-AF9C-4911-905B-DC3768AA664E}" srcOrd="3" destOrd="0" presId="urn:microsoft.com/office/officeart/2005/8/layout/hList7"/>
    <dgm:cxn modelId="{9D0C6F91-6687-4126-9397-6EE7FEDEB1D6}" type="presParOf" srcId="{28281FFE-9B40-4A2E-924B-E20A303E65AB}" destId="{40F98466-CB7C-453C-9C65-9CAB7BF2E7E4}" srcOrd="5" destOrd="0" presId="urn:microsoft.com/office/officeart/2005/8/layout/hList7"/>
    <dgm:cxn modelId="{16EBEE40-E2CA-4342-B227-D1E057B86F54}" type="presParOf" srcId="{28281FFE-9B40-4A2E-924B-E20A303E65AB}" destId="{C11EC489-0B85-4AF6-ABEA-C66924BE9FEA}" srcOrd="6" destOrd="0" presId="urn:microsoft.com/office/officeart/2005/8/layout/hList7"/>
    <dgm:cxn modelId="{7F98F879-A475-4D7E-9999-66AED9FB89AA}" type="presParOf" srcId="{C11EC489-0B85-4AF6-ABEA-C66924BE9FEA}" destId="{CDA254A5-3653-4153-A4A4-8F412EC20DBC}" srcOrd="0" destOrd="0" presId="urn:microsoft.com/office/officeart/2005/8/layout/hList7"/>
    <dgm:cxn modelId="{0D9B67FE-0E1D-4117-930A-8CBDED6BBDDE}" type="presParOf" srcId="{C11EC489-0B85-4AF6-ABEA-C66924BE9FEA}" destId="{A1BCEAAD-672E-492C-94AE-EBF8D8EAA9BE}" srcOrd="1" destOrd="0" presId="urn:microsoft.com/office/officeart/2005/8/layout/hList7"/>
    <dgm:cxn modelId="{E3F9B7CB-FADE-449B-955B-2DC386202585}" type="presParOf" srcId="{C11EC489-0B85-4AF6-ABEA-C66924BE9FEA}" destId="{06276F4D-5C61-4BF5-A701-2447CDD5D90B}" srcOrd="2" destOrd="0" presId="urn:microsoft.com/office/officeart/2005/8/layout/hList7"/>
    <dgm:cxn modelId="{2B4DF2F9-3C34-4F35-ABFC-3FDB134C921C}" type="presParOf" srcId="{C11EC489-0B85-4AF6-ABEA-C66924BE9FEA}" destId="{889B8067-BB1E-42BC-B495-2CF1F32BC633}" srcOrd="3" destOrd="0" presId="urn:microsoft.com/office/officeart/2005/8/layout/hList7"/>
    <dgm:cxn modelId="{B9831F7C-9EAC-4994-BB70-B8C677C2E488}" type="presParOf" srcId="{28281FFE-9B40-4A2E-924B-E20A303E65AB}" destId="{B599C738-6BB5-448A-958C-56C29AE7DF56}" srcOrd="7" destOrd="0" presId="urn:microsoft.com/office/officeart/2005/8/layout/hList7"/>
    <dgm:cxn modelId="{A9332941-AD61-43E4-9F0A-EAAA46EF7965}" type="presParOf" srcId="{28281FFE-9B40-4A2E-924B-E20A303E65AB}" destId="{7C864190-8CEC-4BA0-9142-E1E005BB8899}" srcOrd="8" destOrd="0" presId="urn:microsoft.com/office/officeart/2005/8/layout/hList7"/>
    <dgm:cxn modelId="{A1871175-7A57-4969-AE64-C639F08221AD}" type="presParOf" srcId="{7C864190-8CEC-4BA0-9142-E1E005BB8899}" destId="{E84356BC-A97C-4CD5-9406-E4EAD50F2E0B}" srcOrd="0" destOrd="0" presId="urn:microsoft.com/office/officeart/2005/8/layout/hList7"/>
    <dgm:cxn modelId="{91EC9F0D-E768-45A3-B4AD-883F7F46D970}" type="presParOf" srcId="{7C864190-8CEC-4BA0-9142-E1E005BB8899}" destId="{C7E481AB-872C-4334-BE45-D78C5E6D5E20}" srcOrd="1" destOrd="0" presId="urn:microsoft.com/office/officeart/2005/8/layout/hList7"/>
    <dgm:cxn modelId="{2B989F6C-EDA8-46D5-8ED6-176F7A6277C5}" type="presParOf" srcId="{7C864190-8CEC-4BA0-9142-E1E005BB8899}" destId="{82474DC8-62FE-49A2-A117-F05D3B0DE196}" srcOrd="2" destOrd="0" presId="urn:microsoft.com/office/officeart/2005/8/layout/hList7"/>
    <dgm:cxn modelId="{1E309FAA-33AE-4B39-8AC1-A350D07AA605}" type="presParOf" srcId="{7C864190-8CEC-4BA0-9142-E1E005BB8899}" destId="{BF3F7557-D876-425D-8D94-37B6F5B0B48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2E72CF-0475-4207-9FA0-7BDCA7C92397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3441BFA-14B6-486C-81FD-D8AC1A3D2A31}" type="pres">
      <dgm:prSet presAssocID="{232E72CF-0475-4207-9FA0-7BDCA7C9239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E81D35C-0F32-C041-8195-9C5FECDCE912}" type="presOf" srcId="{232E72CF-0475-4207-9FA0-7BDCA7C92397}" destId="{73441BFA-14B6-486C-81FD-D8AC1A3D2A31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2E72CF-0475-4207-9FA0-7BDCA7C92397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5A2B1A2-F175-4919-AB55-9EA85A2A4098}">
      <dgm:prSet phldrT="[Текст]"/>
      <dgm:spPr/>
      <dgm:t>
        <a:bodyPr/>
        <a:lstStyle/>
        <a:p>
          <a:r>
            <a:rPr lang="ro-RO" b="1" dirty="0">
              <a:latin typeface="Calibri" panose="020F0502020204030204" pitchFamily="34" charset="0"/>
            </a:rPr>
            <a:t>Glaucom</a:t>
          </a:r>
          <a:endParaRPr lang="uk-UA" b="1" dirty="0">
            <a:latin typeface="Calibri" panose="020F0502020204030204" pitchFamily="34" charset="0"/>
          </a:endParaRPr>
        </a:p>
      </dgm:t>
    </dgm:pt>
    <dgm:pt modelId="{3381DC1F-D63D-4A9C-A39D-2C42F10359F4}" type="parTrans" cxnId="{FAF8DEDC-CCC6-4E67-BA2F-EDEA6038ECAE}">
      <dgm:prSet/>
      <dgm:spPr/>
      <dgm:t>
        <a:bodyPr/>
        <a:lstStyle/>
        <a:p>
          <a:endParaRPr lang="uk-UA"/>
        </a:p>
      </dgm:t>
    </dgm:pt>
    <dgm:pt modelId="{C820BF10-4BBF-43D8-A8F1-CF856CDDB1EC}" type="sibTrans" cxnId="{FAF8DEDC-CCC6-4E67-BA2F-EDEA6038ECAE}">
      <dgm:prSet/>
      <dgm:spPr/>
      <dgm:t>
        <a:bodyPr/>
        <a:lstStyle/>
        <a:p>
          <a:endParaRPr lang="uk-UA"/>
        </a:p>
      </dgm:t>
    </dgm:pt>
    <dgm:pt modelId="{BF4849B0-2E36-4500-A451-EF11B837171F}">
      <dgm:prSet phldrT="[Текст]"/>
      <dgm:spPr/>
      <dgm:t>
        <a:bodyPr/>
        <a:lstStyle/>
        <a:p>
          <a:r>
            <a:rPr lang="ro-RO" b="1" dirty="0">
              <a:latin typeface="Calibri" panose="020F0502020204030204" pitchFamily="34" charset="0"/>
            </a:rPr>
            <a:t>Psoriazis</a:t>
          </a:r>
          <a:endParaRPr lang="uk-UA" b="1" dirty="0">
            <a:latin typeface="Calibri" panose="020F0502020204030204" pitchFamily="34" charset="0"/>
          </a:endParaRPr>
        </a:p>
      </dgm:t>
    </dgm:pt>
    <dgm:pt modelId="{FA125E24-EB95-46D6-A738-B100A4D2E5AE}" type="parTrans" cxnId="{1C2BD221-622E-4364-A608-BB8D3E52A018}">
      <dgm:prSet/>
      <dgm:spPr/>
      <dgm:t>
        <a:bodyPr/>
        <a:lstStyle/>
        <a:p>
          <a:endParaRPr lang="uk-UA"/>
        </a:p>
      </dgm:t>
    </dgm:pt>
    <dgm:pt modelId="{678C141C-66F1-4C5B-829B-2DA9C9831545}" type="sibTrans" cxnId="{1C2BD221-622E-4364-A608-BB8D3E52A018}">
      <dgm:prSet/>
      <dgm:spPr/>
      <dgm:t>
        <a:bodyPr/>
        <a:lstStyle/>
        <a:p>
          <a:endParaRPr lang="uk-UA"/>
        </a:p>
      </dgm:t>
    </dgm:pt>
    <dgm:pt modelId="{73441BFA-14B6-486C-81FD-D8AC1A3D2A31}" type="pres">
      <dgm:prSet presAssocID="{232E72CF-0475-4207-9FA0-7BDCA7C9239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571641-D291-4AD2-9B85-9708300F6F05}" type="pres">
      <dgm:prSet presAssocID="{05A2B1A2-F175-4919-AB55-9EA85A2A4098}" presName="Name5" presStyleLbl="vennNode1" presStyleIdx="0" presStyleCnt="2" custLinFactNeighborX="-11607" custLinFactNeighborY="-8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FC1D8F-4EF3-493A-A251-B2AC0750B0A4}" type="pres">
      <dgm:prSet presAssocID="{C820BF10-4BBF-43D8-A8F1-CF856CDDB1EC}" presName="space" presStyleCnt="0"/>
      <dgm:spPr/>
    </dgm:pt>
    <dgm:pt modelId="{D97255E1-EB68-4C23-BEC2-3B2FC52922D5}" type="pres">
      <dgm:prSet presAssocID="{BF4849B0-2E36-4500-A451-EF11B837171F}" presName="Name5" presStyleLbl="vennNode1" presStyleIdx="1" presStyleCnt="2" custLinFactNeighborX="-2123" custLinFactNeighborY="-17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2BD221-622E-4364-A608-BB8D3E52A018}" srcId="{232E72CF-0475-4207-9FA0-7BDCA7C92397}" destId="{BF4849B0-2E36-4500-A451-EF11B837171F}" srcOrd="1" destOrd="0" parTransId="{FA125E24-EB95-46D6-A738-B100A4D2E5AE}" sibTransId="{678C141C-66F1-4C5B-829B-2DA9C9831545}"/>
    <dgm:cxn modelId="{FF4115CD-2CC4-4C45-AF76-A44AA525E225}" type="presOf" srcId="{BF4849B0-2E36-4500-A451-EF11B837171F}" destId="{D97255E1-EB68-4C23-BEC2-3B2FC52922D5}" srcOrd="0" destOrd="0" presId="urn:microsoft.com/office/officeart/2005/8/layout/venn3"/>
    <dgm:cxn modelId="{F1AC3574-9DB9-034F-9244-8CC81DAA9B4A}" type="presOf" srcId="{05A2B1A2-F175-4919-AB55-9EA85A2A4098}" destId="{16571641-D291-4AD2-9B85-9708300F6F05}" srcOrd="0" destOrd="0" presId="urn:microsoft.com/office/officeart/2005/8/layout/venn3"/>
    <dgm:cxn modelId="{4E81D35C-0F32-C041-8195-9C5FECDCE912}" type="presOf" srcId="{232E72CF-0475-4207-9FA0-7BDCA7C92397}" destId="{73441BFA-14B6-486C-81FD-D8AC1A3D2A31}" srcOrd="0" destOrd="0" presId="urn:microsoft.com/office/officeart/2005/8/layout/venn3"/>
    <dgm:cxn modelId="{FAF8DEDC-CCC6-4E67-BA2F-EDEA6038ECAE}" srcId="{232E72CF-0475-4207-9FA0-7BDCA7C92397}" destId="{05A2B1A2-F175-4919-AB55-9EA85A2A4098}" srcOrd="0" destOrd="0" parTransId="{3381DC1F-D63D-4A9C-A39D-2C42F10359F4}" sibTransId="{C820BF10-4BBF-43D8-A8F1-CF856CDDB1EC}"/>
    <dgm:cxn modelId="{13003165-E6F5-E247-9BA2-D95A3C10E128}" type="presParOf" srcId="{73441BFA-14B6-486C-81FD-D8AC1A3D2A31}" destId="{16571641-D291-4AD2-9B85-9708300F6F05}" srcOrd="0" destOrd="0" presId="urn:microsoft.com/office/officeart/2005/8/layout/venn3"/>
    <dgm:cxn modelId="{69207F99-68CA-6041-A0D6-4C4FEF70EE84}" type="presParOf" srcId="{73441BFA-14B6-486C-81FD-D8AC1A3D2A31}" destId="{8DFC1D8F-4EF3-493A-A251-B2AC0750B0A4}" srcOrd="1" destOrd="0" presId="urn:microsoft.com/office/officeart/2005/8/layout/venn3"/>
    <dgm:cxn modelId="{838DFDDA-4AF9-A94B-9072-A8C9D8AA8552}" type="presParOf" srcId="{73441BFA-14B6-486C-81FD-D8AC1A3D2A31}" destId="{D97255E1-EB68-4C23-BEC2-3B2FC52922D5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1A9A56-0DB5-4B38-916C-F28E8E264F3D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8A1B0F25-BFE5-4BFC-8D87-2B5AA9959E0F}">
      <dgm:prSet phldrT="[Текст]" custT="1"/>
      <dgm:spPr>
        <a:solidFill>
          <a:schemeClr val="bg2"/>
        </a:solidFill>
        <a:ln>
          <a:noFill/>
        </a:ln>
      </dgm:spPr>
      <dgm:t>
        <a:bodyPr/>
        <a:lstStyle/>
        <a:p>
          <a:r>
            <a:rPr lang="ro-RO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LERCANIDIPINUM</a:t>
          </a:r>
          <a:endParaRPr lang="uk-UA" sz="14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03DF14-496E-4784-B58E-24785ECA6602}" type="parTrans" cxnId="{FFB44FD0-144F-4339-A035-9347828CCBE6}">
      <dgm:prSet/>
      <dgm:spPr/>
      <dgm:t>
        <a:bodyPr/>
        <a:lstStyle/>
        <a:p>
          <a:endParaRPr lang="uk-UA"/>
        </a:p>
      </dgm:t>
    </dgm:pt>
    <dgm:pt modelId="{7C2B7A88-4564-44BE-A2A7-2DD74E7BC7A6}" type="sibTrans" cxnId="{FFB44FD0-144F-4339-A035-9347828CCBE6}">
      <dgm:prSet/>
      <dgm:spPr/>
      <dgm:t>
        <a:bodyPr/>
        <a:lstStyle/>
        <a:p>
          <a:endParaRPr lang="uk-UA"/>
        </a:p>
      </dgm:t>
    </dgm:pt>
    <dgm:pt modelId="{3C3A479D-69FB-4570-9E5C-127800DBC226}">
      <dgm:prSet phldrT="[Текст]" custT="1"/>
      <dgm:spPr/>
      <dgm:t>
        <a:bodyPr/>
        <a:lstStyle/>
        <a:p>
          <a:pPr algn="l"/>
          <a:r>
            <a:rPr lang="ro-RO" sz="11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Exclusă limitarea în </a:t>
          </a:r>
          <a:r>
            <a:rPr lang="ro-RO" sz="1100" b="1" dirty="0" err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idicație</a:t>
          </a:r>
          <a:r>
            <a:rPr lang="ro-RO" sz="11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: </a:t>
          </a:r>
        </a:p>
        <a:p>
          <a:pPr algn="ctr"/>
          <a:r>
            <a:rPr lang="ro-RO" sz="900" b="1" i="0" u="none" strike="sngStrike" dirty="0">
              <a:solidFill>
                <a:schemeClr val="tx1">
                  <a:lumMod val="65000"/>
                  <a:lumOff val="35000"/>
                </a:schemeClr>
              </a:solidFill>
            </a:rPr>
            <a:t>pentru </a:t>
          </a:r>
          <a:r>
            <a:rPr lang="ro-RO" sz="900" b="1" i="0" u="none" strike="sngStrike" dirty="0" err="1">
              <a:solidFill>
                <a:schemeClr val="tx1">
                  <a:lumMod val="65000"/>
                  <a:lumOff val="35000"/>
                </a:schemeClr>
              </a:solidFill>
            </a:rPr>
            <a:t>pacienţii</a:t>
          </a:r>
          <a:r>
            <a:rPr lang="ro-RO" sz="900" b="1" i="0" u="none" strike="sngStrike" dirty="0">
              <a:solidFill>
                <a:schemeClr val="tx1">
                  <a:lumMod val="65000"/>
                  <a:lumOff val="35000"/>
                </a:schemeClr>
              </a:solidFill>
            </a:rPr>
            <a:t> hipertensivi cu </a:t>
          </a:r>
          <a:r>
            <a:rPr lang="ro-RO" sz="900" b="1" i="0" u="none" strike="sngStrike" dirty="0" err="1">
              <a:solidFill>
                <a:schemeClr val="tx1">
                  <a:lumMod val="65000"/>
                  <a:lumOff val="35000"/>
                </a:schemeClr>
              </a:solidFill>
            </a:rPr>
            <a:t>intoleranţă</a:t>
          </a:r>
          <a:r>
            <a:rPr lang="ro-RO" sz="900" b="1" i="0" u="none" strike="sngStrike" dirty="0">
              <a:solidFill>
                <a:schemeClr val="tx1">
                  <a:lumMod val="65000"/>
                  <a:lumOff val="35000"/>
                </a:schemeClr>
              </a:solidFill>
            </a:rPr>
            <a:t> la </a:t>
          </a:r>
          <a:r>
            <a:rPr lang="ro-RO" sz="900" b="1" i="0" u="none" strike="sngStrike" dirty="0" err="1">
              <a:solidFill>
                <a:schemeClr val="tx1">
                  <a:lumMod val="65000"/>
                  <a:lumOff val="35000"/>
                </a:schemeClr>
              </a:solidFill>
            </a:rPr>
            <a:t>Amlodipinum</a:t>
          </a:r>
          <a:endParaRPr lang="uk-UA" sz="1200" b="1" i="0" u="none" strike="sngStrike" dirty="0">
            <a:solidFill>
              <a:schemeClr val="tx1">
                <a:lumMod val="65000"/>
                <a:lumOff val="3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99A8A3-B5B0-4DF4-A4C3-1556C42C4814}" type="parTrans" cxnId="{CC4B9CE7-0CD5-4F39-A731-764742DFDC37}">
      <dgm:prSet/>
      <dgm:spPr/>
      <dgm:t>
        <a:bodyPr/>
        <a:lstStyle/>
        <a:p>
          <a:endParaRPr lang="uk-UA"/>
        </a:p>
      </dgm:t>
    </dgm:pt>
    <dgm:pt modelId="{C9F5D825-2CE6-4508-BFFD-76B1E89B9A4C}" type="sibTrans" cxnId="{CC4B9CE7-0CD5-4F39-A731-764742DFDC37}">
      <dgm:prSet/>
      <dgm:spPr/>
      <dgm:t>
        <a:bodyPr/>
        <a:lstStyle/>
        <a:p>
          <a:endParaRPr lang="uk-UA"/>
        </a:p>
      </dgm:t>
    </dgm:pt>
    <dgm:pt modelId="{1A5A349D-A7A0-48E9-A4CE-E4D448758B3D}">
      <dgm:prSet phldrT="[Текст]" custT="1"/>
      <dgm:spPr/>
      <dgm:t>
        <a:bodyPr/>
        <a:lstStyle/>
        <a:p>
          <a:r>
            <a:rPr lang="ro-RO" sz="11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Modificată rata de compensare (85%)</a:t>
          </a:r>
          <a:endParaRPr lang="uk-UA" sz="1100" b="1" dirty="0">
            <a:solidFill>
              <a:srgbClr val="FFFFFF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C53085-8C35-4FC3-984B-093BC55E46F1}" type="parTrans" cxnId="{24E64A9D-A486-4349-BF1D-32CA22A30193}">
      <dgm:prSet/>
      <dgm:spPr/>
      <dgm:t>
        <a:bodyPr/>
        <a:lstStyle/>
        <a:p>
          <a:endParaRPr lang="ro-RO"/>
        </a:p>
      </dgm:t>
    </dgm:pt>
    <dgm:pt modelId="{F9103DBC-EC8E-48EB-A0F5-3C0CA952B7E9}" type="sibTrans" cxnId="{24E64A9D-A486-4349-BF1D-32CA22A30193}">
      <dgm:prSet/>
      <dgm:spPr/>
      <dgm:t>
        <a:bodyPr/>
        <a:lstStyle/>
        <a:p>
          <a:endParaRPr lang="ro-RO"/>
        </a:p>
      </dgm:t>
    </dgm:pt>
    <dgm:pt modelId="{2292AD10-E4EC-4159-876B-87DCE7FBF303}" type="pres">
      <dgm:prSet presAssocID="{2E1A9A56-0DB5-4B38-916C-F28E8E264F3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BF8687-8B60-4625-9429-F230C4DF6250}" type="pres">
      <dgm:prSet presAssocID="{2E1A9A56-0DB5-4B38-916C-F28E8E264F3D}" presName="arrow" presStyleLbl="bgShp" presStyleIdx="0" presStyleCnt="1" custScaleX="112694" custLinFactNeighborX="-3474" custLinFactNeighborY="12529"/>
      <dgm:spPr/>
    </dgm:pt>
    <dgm:pt modelId="{910D3BB2-6971-4FDF-A712-7BCAA1F0D93B}" type="pres">
      <dgm:prSet presAssocID="{2E1A9A56-0DB5-4B38-916C-F28E8E264F3D}" presName="linearProcess" presStyleCnt="0"/>
      <dgm:spPr/>
    </dgm:pt>
    <dgm:pt modelId="{A505550E-0A82-4AA9-88D2-25E8A9CF52D8}" type="pres">
      <dgm:prSet presAssocID="{8A1B0F25-BFE5-4BFC-8D87-2B5AA9959E0F}" presName="textNode" presStyleLbl="node1" presStyleIdx="0" presStyleCnt="3" custScaleX="78126" custScaleY="103691" custLinFactX="-45152" custLinFactNeighborX="-100000" custLinFactNeighborY="-15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B831F1-31E1-466E-A4D9-729929F0C09A}" type="pres">
      <dgm:prSet presAssocID="{7C2B7A88-4564-44BE-A2A7-2DD74E7BC7A6}" presName="sibTrans" presStyleCnt="0"/>
      <dgm:spPr/>
    </dgm:pt>
    <dgm:pt modelId="{BCB76A20-C2C5-46BE-B2DD-1F529CF355A7}" type="pres">
      <dgm:prSet presAssocID="{3C3A479D-69FB-4570-9E5C-127800DBC226}" presName="textNode" presStyleLbl="node1" presStyleIdx="1" presStyleCnt="3" custScaleX="79221" custScaleY="97193" custLinFactX="-5699" custLinFactNeighborX="-100000" custLinFactNeighborY="-55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430936-53FB-4D45-8369-6E18DA55AE59}" type="pres">
      <dgm:prSet presAssocID="{C9F5D825-2CE6-4508-BFFD-76B1E89B9A4C}" presName="sibTrans" presStyleCnt="0"/>
      <dgm:spPr/>
    </dgm:pt>
    <dgm:pt modelId="{835C10FC-9A75-491B-B961-1AD0EA44B8EE}" type="pres">
      <dgm:prSet presAssocID="{1A5A349D-A7A0-48E9-A4CE-E4D448758B3D}" presName="textNode" presStyleLbl="node1" presStyleIdx="2" presStyleCnt="3" custScaleX="77426" custScaleY="109517" custLinFactX="-6820" custLinFactNeighborX="-100000" custLinFactNeighborY="24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1E73C3-53E8-2E4E-8813-74A43929094E}" type="presOf" srcId="{3C3A479D-69FB-4570-9E5C-127800DBC226}" destId="{BCB76A20-C2C5-46BE-B2DD-1F529CF355A7}" srcOrd="0" destOrd="0" presId="urn:microsoft.com/office/officeart/2005/8/layout/hProcess9"/>
    <dgm:cxn modelId="{CC4B9CE7-0CD5-4F39-A731-764742DFDC37}" srcId="{2E1A9A56-0DB5-4B38-916C-F28E8E264F3D}" destId="{3C3A479D-69FB-4570-9E5C-127800DBC226}" srcOrd="1" destOrd="0" parTransId="{8399A8A3-B5B0-4DF4-A4C3-1556C42C4814}" sibTransId="{C9F5D825-2CE6-4508-BFFD-76B1E89B9A4C}"/>
    <dgm:cxn modelId="{1B0A0DA1-F6EF-B94F-B943-5376D62AAEEB}" type="presOf" srcId="{2E1A9A56-0DB5-4B38-916C-F28E8E264F3D}" destId="{2292AD10-E4EC-4159-876B-87DCE7FBF303}" srcOrd="0" destOrd="0" presId="urn:microsoft.com/office/officeart/2005/8/layout/hProcess9"/>
    <dgm:cxn modelId="{FFB44FD0-144F-4339-A035-9347828CCBE6}" srcId="{2E1A9A56-0DB5-4B38-916C-F28E8E264F3D}" destId="{8A1B0F25-BFE5-4BFC-8D87-2B5AA9959E0F}" srcOrd="0" destOrd="0" parTransId="{BD03DF14-496E-4784-B58E-24785ECA6602}" sibTransId="{7C2B7A88-4564-44BE-A2A7-2DD74E7BC7A6}"/>
    <dgm:cxn modelId="{D1DE851F-34F3-B84F-9578-935D17A1EDC7}" type="presOf" srcId="{8A1B0F25-BFE5-4BFC-8D87-2B5AA9959E0F}" destId="{A505550E-0A82-4AA9-88D2-25E8A9CF52D8}" srcOrd="0" destOrd="0" presId="urn:microsoft.com/office/officeart/2005/8/layout/hProcess9"/>
    <dgm:cxn modelId="{24E64A9D-A486-4349-BF1D-32CA22A30193}" srcId="{2E1A9A56-0DB5-4B38-916C-F28E8E264F3D}" destId="{1A5A349D-A7A0-48E9-A4CE-E4D448758B3D}" srcOrd="2" destOrd="0" parTransId="{DDC53085-8C35-4FC3-984B-093BC55E46F1}" sibTransId="{F9103DBC-EC8E-48EB-A0F5-3C0CA952B7E9}"/>
    <dgm:cxn modelId="{9C0E18F2-8DC7-40E0-BC57-B8BF61AFC3F2}" type="presOf" srcId="{1A5A349D-A7A0-48E9-A4CE-E4D448758B3D}" destId="{835C10FC-9A75-491B-B961-1AD0EA44B8EE}" srcOrd="0" destOrd="0" presId="urn:microsoft.com/office/officeart/2005/8/layout/hProcess9"/>
    <dgm:cxn modelId="{F2295A41-A780-534A-8B1D-903EE94F710B}" type="presParOf" srcId="{2292AD10-E4EC-4159-876B-87DCE7FBF303}" destId="{70BF8687-8B60-4625-9429-F230C4DF6250}" srcOrd="0" destOrd="0" presId="urn:microsoft.com/office/officeart/2005/8/layout/hProcess9"/>
    <dgm:cxn modelId="{404E523B-BD04-C541-A63E-6825AC7DE77C}" type="presParOf" srcId="{2292AD10-E4EC-4159-876B-87DCE7FBF303}" destId="{910D3BB2-6971-4FDF-A712-7BCAA1F0D93B}" srcOrd="1" destOrd="0" presId="urn:microsoft.com/office/officeart/2005/8/layout/hProcess9"/>
    <dgm:cxn modelId="{FF8A002B-F526-5747-9466-B5BF874472D3}" type="presParOf" srcId="{910D3BB2-6971-4FDF-A712-7BCAA1F0D93B}" destId="{A505550E-0A82-4AA9-88D2-25E8A9CF52D8}" srcOrd="0" destOrd="0" presId="urn:microsoft.com/office/officeart/2005/8/layout/hProcess9"/>
    <dgm:cxn modelId="{2BAD1216-967B-A541-9CCD-990178B952F4}" type="presParOf" srcId="{910D3BB2-6971-4FDF-A712-7BCAA1F0D93B}" destId="{B3B831F1-31E1-466E-A4D9-729929F0C09A}" srcOrd="1" destOrd="0" presId="urn:microsoft.com/office/officeart/2005/8/layout/hProcess9"/>
    <dgm:cxn modelId="{A3E80867-99D5-E545-BE3B-6A1F02A3FF1F}" type="presParOf" srcId="{910D3BB2-6971-4FDF-A712-7BCAA1F0D93B}" destId="{BCB76A20-C2C5-46BE-B2DD-1F529CF355A7}" srcOrd="2" destOrd="0" presId="urn:microsoft.com/office/officeart/2005/8/layout/hProcess9"/>
    <dgm:cxn modelId="{BE518AEE-890D-45D8-A3A1-CE6C87554367}" type="presParOf" srcId="{910D3BB2-6971-4FDF-A712-7BCAA1F0D93B}" destId="{5A430936-53FB-4D45-8369-6E18DA55AE59}" srcOrd="3" destOrd="0" presId="urn:microsoft.com/office/officeart/2005/8/layout/hProcess9"/>
    <dgm:cxn modelId="{31627D0B-1938-48CD-A2D7-E9D870DCF112}" type="presParOf" srcId="{910D3BB2-6971-4FDF-A712-7BCAA1F0D93B}" destId="{835C10FC-9A75-491B-B961-1AD0EA44B8E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E1A9A56-0DB5-4B38-916C-F28E8E264F3D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8A1B0F25-BFE5-4BFC-8D87-2B5AA9959E0F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o-RO" sz="14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DAPAGLIFLOZINUM</a:t>
          </a:r>
          <a:endParaRPr lang="uk-UA" sz="1400" b="1" dirty="0">
            <a:solidFill>
              <a:srgbClr val="FFFFFF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03DF14-496E-4784-B58E-24785ECA6602}" type="parTrans" cxnId="{FFB44FD0-144F-4339-A035-9347828CCBE6}">
      <dgm:prSet/>
      <dgm:spPr/>
      <dgm:t>
        <a:bodyPr/>
        <a:lstStyle/>
        <a:p>
          <a:endParaRPr lang="uk-UA"/>
        </a:p>
      </dgm:t>
    </dgm:pt>
    <dgm:pt modelId="{7C2B7A88-4564-44BE-A2A7-2DD74E7BC7A6}" type="sibTrans" cxnId="{FFB44FD0-144F-4339-A035-9347828CCBE6}">
      <dgm:prSet/>
      <dgm:spPr/>
      <dgm:t>
        <a:bodyPr/>
        <a:lstStyle/>
        <a:p>
          <a:endParaRPr lang="uk-UA"/>
        </a:p>
      </dgm:t>
    </dgm:pt>
    <dgm:pt modelId="{1264533E-0B32-4EA4-9A3B-3D0F82396C01}">
      <dgm:prSet phldrT="[Текст]" custT="1"/>
      <dgm:spPr/>
      <dgm:t>
        <a:bodyPr/>
        <a:lstStyle/>
        <a:p>
          <a:r>
            <a:rPr lang="ro-RO" sz="10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Exclusă limitarea în </a:t>
          </a:r>
          <a:r>
            <a:rPr lang="ro-RO" sz="1000" b="1" dirty="0" err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idicație</a:t>
          </a:r>
          <a:r>
            <a:rPr lang="ro-RO" sz="10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ro-RO" sz="1000" b="1" u="none" strike="sngStrik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pentru tratamentul diabetului zaharat de tip 2 cu insuficiență cardiacă cronică</a:t>
          </a:r>
          <a:endParaRPr lang="uk-UA" sz="1000" b="1" u="none" strike="sngStrike" dirty="0">
            <a:solidFill>
              <a:schemeClr val="tx1">
                <a:lumMod val="65000"/>
                <a:lumOff val="3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6313F0-64FB-4FDA-B88A-B9C1FD9C94C2}" type="parTrans" cxnId="{E7FA6781-275A-462E-8DA6-3FBD2805799B}">
      <dgm:prSet/>
      <dgm:spPr/>
      <dgm:t>
        <a:bodyPr/>
        <a:lstStyle/>
        <a:p>
          <a:endParaRPr lang="ro-RO"/>
        </a:p>
      </dgm:t>
    </dgm:pt>
    <dgm:pt modelId="{48B85D65-7F30-4FE4-84A1-03FCE9E9A627}" type="sibTrans" cxnId="{E7FA6781-275A-462E-8DA6-3FBD2805799B}">
      <dgm:prSet/>
      <dgm:spPr/>
      <dgm:t>
        <a:bodyPr/>
        <a:lstStyle/>
        <a:p>
          <a:endParaRPr lang="ro-RO"/>
        </a:p>
      </dgm:t>
    </dgm:pt>
    <dgm:pt modelId="{C4A76213-CF2E-45ED-BF72-63615DBB9C5A}">
      <dgm:prSet phldrT="[Текст]" custT="1"/>
      <dgm:spPr/>
      <dgm:t>
        <a:bodyPr/>
        <a:lstStyle/>
        <a:p>
          <a:r>
            <a:rPr lang="ro-RO" sz="11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Majorată rata de compensare (65%)</a:t>
          </a:r>
          <a:endParaRPr lang="uk-UA" sz="1100" b="1" dirty="0">
            <a:solidFill>
              <a:srgbClr val="FFFFFF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F2CA871-6F47-4A0E-B42D-7DF5956A179C}" type="parTrans" cxnId="{D3A53211-2023-43B2-AB9E-69C7D5CB06D3}">
      <dgm:prSet/>
      <dgm:spPr/>
      <dgm:t>
        <a:bodyPr/>
        <a:lstStyle/>
        <a:p>
          <a:endParaRPr lang="ro-RO"/>
        </a:p>
      </dgm:t>
    </dgm:pt>
    <dgm:pt modelId="{5C17D6B5-7A21-48FF-BED1-2CECD2AC98DB}" type="sibTrans" cxnId="{D3A53211-2023-43B2-AB9E-69C7D5CB06D3}">
      <dgm:prSet/>
      <dgm:spPr/>
      <dgm:t>
        <a:bodyPr/>
        <a:lstStyle/>
        <a:p>
          <a:endParaRPr lang="ro-RO"/>
        </a:p>
      </dgm:t>
    </dgm:pt>
    <dgm:pt modelId="{2292AD10-E4EC-4159-876B-87DCE7FBF303}" type="pres">
      <dgm:prSet presAssocID="{2E1A9A56-0DB5-4B38-916C-F28E8E264F3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BF8687-8B60-4625-9429-F230C4DF6250}" type="pres">
      <dgm:prSet presAssocID="{2E1A9A56-0DB5-4B38-916C-F28E8E264F3D}" presName="arrow" presStyleLbl="bgShp" presStyleIdx="0" presStyleCnt="1" custScaleX="117647" custLinFactNeighborX="539" custLinFactNeighborY="5867"/>
      <dgm:spPr/>
    </dgm:pt>
    <dgm:pt modelId="{910D3BB2-6971-4FDF-A712-7BCAA1F0D93B}" type="pres">
      <dgm:prSet presAssocID="{2E1A9A56-0DB5-4B38-916C-F28E8E264F3D}" presName="linearProcess" presStyleCnt="0"/>
      <dgm:spPr/>
    </dgm:pt>
    <dgm:pt modelId="{A505550E-0A82-4AA9-88D2-25E8A9CF52D8}" type="pres">
      <dgm:prSet presAssocID="{8A1B0F25-BFE5-4BFC-8D87-2B5AA9959E0F}" presName="textNode" presStyleLbl="node1" presStyleIdx="0" presStyleCnt="3" custScaleX="86422" custScaleY="112496" custLinFactX="-13103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B831F1-31E1-466E-A4D9-729929F0C09A}" type="pres">
      <dgm:prSet presAssocID="{7C2B7A88-4564-44BE-A2A7-2DD74E7BC7A6}" presName="sibTrans" presStyleCnt="0"/>
      <dgm:spPr/>
    </dgm:pt>
    <dgm:pt modelId="{0EA1C483-4FC3-4198-9351-74CC06612234}" type="pres">
      <dgm:prSet presAssocID="{1264533E-0B32-4EA4-9A3B-3D0F82396C01}" presName="textNode" presStyleLbl="node1" presStyleIdx="1" presStyleCnt="3" custScaleX="85344" custScaleY="106950" custLinFactNeighborX="-91335" custLinFactNeighborY="-21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50F5C4-BBD5-409C-8136-C11F5217A7A5}" type="pres">
      <dgm:prSet presAssocID="{48B85D65-7F30-4FE4-84A1-03FCE9E9A627}" presName="sibTrans" presStyleCnt="0"/>
      <dgm:spPr/>
    </dgm:pt>
    <dgm:pt modelId="{B21169D0-B721-4955-93AB-914C4CAC4721}" type="pres">
      <dgm:prSet presAssocID="{C4A76213-CF2E-45ED-BF72-63615DBB9C5A}" presName="textNode" presStyleLbl="node1" presStyleIdx="2" presStyleCnt="3" custScaleX="86226" custScaleY="109517" custLinFactNeighborX="-64134" custLinFactNeighborY="4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A52E8F-8272-2D40-B3F9-A601A70F1B93}" type="presOf" srcId="{8A1B0F25-BFE5-4BFC-8D87-2B5AA9959E0F}" destId="{A505550E-0A82-4AA9-88D2-25E8A9CF52D8}" srcOrd="0" destOrd="0" presId="urn:microsoft.com/office/officeart/2005/8/layout/hProcess9"/>
    <dgm:cxn modelId="{E7FA6781-275A-462E-8DA6-3FBD2805799B}" srcId="{2E1A9A56-0DB5-4B38-916C-F28E8E264F3D}" destId="{1264533E-0B32-4EA4-9A3B-3D0F82396C01}" srcOrd="1" destOrd="0" parTransId="{B96313F0-64FB-4FDA-B88A-B9C1FD9C94C2}" sibTransId="{48B85D65-7F30-4FE4-84A1-03FCE9E9A627}"/>
    <dgm:cxn modelId="{0B46EAE8-CC31-4B4F-876A-340B7F5CE481}" type="presOf" srcId="{2E1A9A56-0DB5-4B38-916C-F28E8E264F3D}" destId="{2292AD10-E4EC-4159-876B-87DCE7FBF303}" srcOrd="0" destOrd="0" presId="urn:microsoft.com/office/officeart/2005/8/layout/hProcess9"/>
    <dgm:cxn modelId="{FFB44FD0-144F-4339-A035-9347828CCBE6}" srcId="{2E1A9A56-0DB5-4B38-916C-F28E8E264F3D}" destId="{8A1B0F25-BFE5-4BFC-8D87-2B5AA9959E0F}" srcOrd="0" destOrd="0" parTransId="{BD03DF14-496E-4784-B58E-24785ECA6602}" sibTransId="{7C2B7A88-4564-44BE-A2A7-2DD74E7BC7A6}"/>
    <dgm:cxn modelId="{0FACA4B7-FF29-46D4-955F-AC18313F16DD}" type="presOf" srcId="{1264533E-0B32-4EA4-9A3B-3D0F82396C01}" destId="{0EA1C483-4FC3-4198-9351-74CC06612234}" srcOrd="0" destOrd="0" presId="urn:microsoft.com/office/officeart/2005/8/layout/hProcess9"/>
    <dgm:cxn modelId="{D3A53211-2023-43B2-AB9E-69C7D5CB06D3}" srcId="{2E1A9A56-0DB5-4B38-916C-F28E8E264F3D}" destId="{C4A76213-CF2E-45ED-BF72-63615DBB9C5A}" srcOrd="2" destOrd="0" parTransId="{7F2CA871-6F47-4A0E-B42D-7DF5956A179C}" sibTransId="{5C17D6B5-7A21-48FF-BED1-2CECD2AC98DB}"/>
    <dgm:cxn modelId="{6FBBDE9D-D137-4BCD-83F1-8047D864F4A5}" type="presOf" srcId="{C4A76213-CF2E-45ED-BF72-63615DBB9C5A}" destId="{B21169D0-B721-4955-93AB-914C4CAC4721}" srcOrd="0" destOrd="0" presId="urn:microsoft.com/office/officeart/2005/8/layout/hProcess9"/>
    <dgm:cxn modelId="{81390043-E42F-B94A-9F46-D4B0FEF4436D}" type="presParOf" srcId="{2292AD10-E4EC-4159-876B-87DCE7FBF303}" destId="{70BF8687-8B60-4625-9429-F230C4DF6250}" srcOrd="0" destOrd="0" presId="urn:microsoft.com/office/officeart/2005/8/layout/hProcess9"/>
    <dgm:cxn modelId="{BBC50AD9-077B-F040-A340-CF8C591C1603}" type="presParOf" srcId="{2292AD10-E4EC-4159-876B-87DCE7FBF303}" destId="{910D3BB2-6971-4FDF-A712-7BCAA1F0D93B}" srcOrd="1" destOrd="0" presId="urn:microsoft.com/office/officeart/2005/8/layout/hProcess9"/>
    <dgm:cxn modelId="{0D4DA96A-D0C4-3C41-BAB3-7ABD8C1F2496}" type="presParOf" srcId="{910D3BB2-6971-4FDF-A712-7BCAA1F0D93B}" destId="{A505550E-0A82-4AA9-88D2-25E8A9CF52D8}" srcOrd="0" destOrd="0" presId="urn:microsoft.com/office/officeart/2005/8/layout/hProcess9"/>
    <dgm:cxn modelId="{5BB307AF-E5BF-494F-B741-926CD88E2C74}" type="presParOf" srcId="{910D3BB2-6971-4FDF-A712-7BCAA1F0D93B}" destId="{B3B831F1-31E1-466E-A4D9-729929F0C09A}" srcOrd="1" destOrd="0" presId="urn:microsoft.com/office/officeart/2005/8/layout/hProcess9"/>
    <dgm:cxn modelId="{0C2A7B69-6223-4D00-857D-23C49F7A3717}" type="presParOf" srcId="{910D3BB2-6971-4FDF-A712-7BCAA1F0D93B}" destId="{0EA1C483-4FC3-4198-9351-74CC06612234}" srcOrd="2" destOrd="0" presId="urn:microsoft.com/office/officeart/2005/8/layout/hProcess9"/>
    <dgm:cxn modelId="{4CC125AC-6B23-4E76-9ED9-D6FD851B0AEC}" type="presParOf" srcId="{910D3BB2-6971-4FDF-A712-7BCAA1F0D93B}" destId="{6750F5C4-BBD5-409C-8136-C11F5217A7A5}" srcOrd="3" destOrd="0" presId="urn:microsoft.com/office/officeart/2005/8/layout/hProcess9"/>
    <dgm:cxn modelId="{D35268C1-B26C-448E-9644-167DAF44B6B6}" type="presParOf" srcId="{910D3BB2-6971-4FDF-A712-7BCAA1F0D93B}" destId="{B21169D0-B721-4955-93AB-914C4CAC472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E1A9A56-0DB5-4B38-916C-F28E8E264F3D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</dgm:pt>
    <dgm:pt modelId="{8A1B0F25-BFE5-4BFC-8D87-2B5AA9959E0F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o-RO" sz="14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SITAGLIPTINUM </a:t>
          </a:r>
          <a:endParaRPr lang="uk-UA" sz="1400" b="1" dirty="0">
            <a:solidFill>
              <a:srgbClr val="FFFFFF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03DF14-496E-4784-B58E-24785ECA6602}" type="parTrans" cxnId="{FFB44FD0-144F-4339-A035-9347828CCBE6}">
      <dgm:prSet/>
      <dgm:spPr/>
      <dgm:t>
        <a:bodyPr/>
        <a:lstStyle/>
        <a:p>
          <a:endParaRPr lang="uk-UA"/>
        </a:p>
      </dgm:t>
    </dgm:pt>
    <dgm:pt modelId="{7C2B7A88-4564-44BE-A2A7-2DD74E7BC7A6}" type="sibTrans" cxnId="{FFB44FD0-144F-4339-A035-9347828CCBE6}">
      <dgm:prSet/>
      <dgm:spPr/>
      <dgm:t>
        <a:bodyPr/>
        <a:lstStyle/>
        <a:p>
          <a:endParaRPr lang="uk-UA"/>
        </a:p>
      </dgm:t>
    </dgm:pt>
    <dgm:pt modelId="{3C3A479D-69FB-4570-9E5C-127800DBC226}">
      <dgm:prSet phldrT="[Текст]" custT="1"/>
      <dgm:spPr/>
      <dgm:t>
        <a:bodyPr/>
        <a:lstStyle/>
        <a:p>
          <a:r>
            <a:rPr lang="ro-RO" sz="11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Majorată rata de compensare de la 50% la 65% </a:t>
          </a:r>
          <a:endParaRPr lang="uk-UA" sz="11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99A8A3-B5B0-4DF4-A4C3-1556C42C4814}" type="parTrans" cxnId="{CC4B9CE7-0CD5-4F39-A731-764742DFDC37}">
      <dgm:prSet/>
      <dgm:spPr/>
      <dgm:t>
        <a:bodyPr/>
        <a:lstStyle/>
        <a:p>
          <a:endParaRPr lang="uk-UA"/>
        </a:p>
      </dgm:t>
    </dgm:pt>
    <dgm:pt modelId="{C9F5D825-2CE6-4508-BFFD-76B1E89B9A4C}" type="sibTrans" cxnId="{CC4B9CE7-0CD5-4F39-A731-764742DFDC37}">
      <dgm:prSet/>
      <dgm:spPr/>
      <dgm:t>
        <a:bodyPr/>
        <a:lstStyle/>
        <a:p>
          <a:endParaRPr lang="uk-UA"/>
        </a:p>
      </dgm:t>
    </dgm:pt>
    <dgm:pt modelId="{2292AD10-E4EC-4159-876B-87DCE7FBF303}" type="pres">
      <dgm:prSet presAssocID="{2E1A9A56-0DB5-4B38-916C-F28E8E264F3D}" presName="CompostProcess" presStyleCnt="0">
        <dgm:presLayoutVars>
          <dgm:dir/>
          <dgm:resizeHandles val="exact"/>
        </dgm:presLayoutVars>
      </dgm:prSet>
      <dgm:spPr/>
    </dgm:pt>
    <dgm:pt modelId="{70BF8687-8B60-4625-9429-F230C4DF6250}" type="pres">
      <dgm:prSet presAssocID="{2E1A9A56-0DB5-4B38-916C-F28E8E264F3D}" presName="arrow" presStyleLbl="bgShp" presStyleIdx="0" presStyleCnt="1" custScaleX="117647" custLinFactNeighborX="401"/>
      <dgm:spPr/>
    </dgm:pt>
    <dgm:pt modelId="{910D3BB2-6971-4FDF-A712-7BCAA1F0D93B}" type="pres">
      <dgm:prSet presAssocID="{2E1A9A56-0DB5-4B38-916C-F28E8E264F3D}" presName="linearProcess" presStyleCnt="0"/>
      <dgm:spPr/>
    </dgm:pt>
    <dgm:pt modelId="{A505550E-0A82-4AA9-88D2-25E8A9CF52D8}" type="pres">
      <dgm:prSet presAssocID="{8A1B0F25-BFE5-4BFC-8D87-2B5AA9959E0F}" presName="textNode" presStyleLbl="node1" presStyleIdx="0" presStyleCnt="2" custScaleX="89014" custScaleY="112499" custLinFactX="-46322" custLinFactNeighborX="-100000" custLinFactNeighborY="-1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B831F1-31E1-466E-A4D9-729929F0C09A}" type="pres">
      <dgm:prSet presAssocID="{7C2B7A88-4564-44BE-A2A7-2DD74E7BC7A6}" presName="sibTrans" presStyleCnt="0"/>
      <dgm:spPr/>
    </dgm:pt>
    <dgm:pt modelId="{BCB76A20-C2C5-46BE-B2DD-1F529CF355A7}" type="pres">
      <dgm:prSet presAssocID="{3C3A479D-69FB-4570-9E5C-127800DBC226}" presName="textNode" presStyleLbl="node1" presStyleIdx="1" presStyleCnt="2" custScaleX="101675" custScaleY="110004" custLinFactX="-730" custLinFactNeighborX="-100000" custLinFactNeighborY="25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E821D8-8645-7341-A97C-3690C2D1810C}" type="presOf" srcId="{2E1A9A56-0DB5-4B38-916C-F28E8E264F3D}" destId="{2292AD10-E4EC-4159-876B-87DCE7FBF303}" srcOrd="0" destOrd="0" presId="urn:microsoft.com/office/officeart/2005/8/layout/hProcess9"/>
    <dgm:cxn modelId="{9C5E1A9D-4856-4949-9F93-7F4B0517C1C3}" type="presOf" srcId="{3C3A479D-69FB-4570-9E5C-127800DBC226}" destId="{BCB76A20-C2C5-46BE-B2DD-1F529CF355A7}" srcOrd="0" destOrd="0" presId="urn:microsoft.com/office/officeart/2005/8/layout/hProcess9"/>
    <dgm:cxn modelId="{A3E17B29-C05D-D148-8C73-73558FCF7930}" type="presOf" srcId="{8A1B0F25-BFE5-4BFC-8D87-2B5AA9959E0F}" destId="{A505550E-0A82-4AA9-88D2-25E8A9CF52D8}" srcOrd="0" destOrd="0" presId="urn:microsoft.com/office/officeart/2005/8/layout/hProcess9"/>
    <dgm:cxn modelId="{CC4B9CE7-0CD5-4F39-A731-764742DFDC37}" srcId="{2E1A9A56-0DB5-4B38-916C-F28E8E264F3D}" destId="{3C3A479D-69FB-4570-9E5C-127800DBC226}" srcOrd="1" destOrd="0" parTransId="{8399A8A3-B5B0-4DF4-A4C3-1556C42C4814}" sibTransId="{C9F5D825-2CE6-4508-BFFD-76B1E89B9A4C}"/>
    <dgm:cxn modelId="{FFB44FD0-144F-4339-A035-9347828CCBE6}" srcId="{2E1A9A56-0DB5-4B38-916C-F28E8E264F3D}" destId="{8A1B0F25-BFE5-4BFC-8D87-2B5AA9959E0F}" srcOrd="0" destOrd="0" parTransId="{BD03DF14-496E-4784-B58E-24785ECA6602}" sibTransId="{7C2B7A88-4564-44BE-A2A7-2DD74E7BC7A6}"/>
    <dgm:cxn modelId="{E7E639F5-8841-ED43-8A6C-A399EB9EE4A7}" type="presParOf" srcId="{2292AD10-E4EC-4159-876B-87DCE7FBF303}" destId="{70BF8687-8B60-4625-9429-F230C4DF6250}" srcOrd="0" destOrd="0" presId="urn:microsoft.com/office/officeart/2005/8/layout/hProcess9"/>
    <dgm:cxn modelId="{DE191A12-6758-954A-98CA-C7E7803ACF2D}" type="presParOf" srcId="{2292AD10-E4EC-4159-876B-87DCE7FBF303}" destId="{910D3BB2-6971-4FDF-A712-7BCAA1F0D93B}" srcOrd="1" destOrd="0" presId="urn:microsoft.com/office/officeart/2005/8/layout/hProcess9"/>
    <dgm:cxn modelId="{1D39F731-BCDC-7549-A963-40E8BE976EF6}" type="presParOf" srcId="{910D3BB2-6971-4FDF-A712-7BCAA1F0D93B}" destId="{A505550E-0A82-4AA9-88D2-25E8A9CF52D8}" srcOrd="0" destOrd="0" presId="urn:microsoft.com/office/officeart/2005/8/layout/hProcess9"/>
    <dgm:cxn modelId="{558467CB-B522-0D42-AFDA-4D346A1B893E}" type="presParOf" srcId="{910D3BB2-6971-4FDF-A712-7BCAA1F0D93B}" destId="{B3B831F1-31E1-466E-A4D9-729929F0C09A}" srcOrd="1" destOrd="0" presId="urn:microsoft.com/office/officeart/2005/8/layout/hProcess9"/>
    <dgm:cxn modelId="{9DA30B9D-12E4-5D4C-8772-44CDD74FF264}" type="presParOf" srcId="{910D3BB2-6971-4FDF-A712-7BCAA1F0D93B}" destId="{BCB76A20-C2C5-46BE-B2DD-1F529CF355A7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32E72CF-0475-4207-9FA0-7BDCA7C92397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5A2B1A2-F175-4919-AB55-9EA85A2A4098}">
      <dgm:prSet phldrT="[Текст]" custT="1"/>
      <dgm:spPr/>
      <dgm:t>
        <a:bodyPr/>
        <a:lstStyle/>
        <a:p>
          <a:r>
            <a:rPr lang="ro-RO" sz="2800" b="1" dirty="0">
              <a:latin typeface="Calibri" panose="020F0502020204030204" pitchFamily="34" charset="0"/>
            </a:rPr>
            <a:t>Psoriazis</a:t>
          </a:r>
          <a:endParaRPr lang="uk-UA" sz="2800" b="1" dirty="0">
            <a:latin typeface="Calibri" panose="020F0502020204030204" pitchFamily="34" charset="0"/>
          </a:endParaRPr>
        </a:p>
      </dgm:t>
    </dgm:pt>
    <dgm:pt modelId="{C820BF10-4BBF-43D8-A8F1-CF856CDDB1EC}" type="sibTrans" cxnId="{FAF8DEDC-CCC6-4E67-BA2F-EDEA6038ECAE}">
      <dgm:prSet/>
      <dgm:spPr/>
      <dgm:t>
        <a:bodyPr/>
        <a:lstStyle/>
        <a:p>
          <a:endParaRPr lang="uk-UA"/>
        </a:p>
      </dgm:t>
    </dgm:pt>
    <dgm:pt modelId="{3381DC1F-D63D-4A9C-A39D-2C42F10359F4}" type="parTrans" cxnId="{FAF8DEDC-CCC6-4E67-BA2F-EDEA6038ECAE}">
      <dgm:prSet/>
      <dgm:spPr/>
      <dgm:t>
        <a:bodyPr/>
        <a:lstStyle/>
        <a:p>
          <a:endParaRPr lang="uk-UA"/>
        </a:p>
      </dgm:t>
    </dgm:pt>
    <dgm:pt modelId="{73441BFA-14B6-486C-81FD-D8AC1A3D2A31}" type="pres">
      <dgm:prSet presAssocID="{232E72CF-0475-4207-9FA0-7BDCA7C9239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571641-D291-4AD2-9B85-9708300F6F05}" type="pres">
      <dgm:prSet presAssocID="{05A2B1A2-F175-4919-AB55-9EA85A2A4098}" presName="Name5" presStyleLbl="vennNode1" presStyleIdx="0" presStyleCnt="1" custLinFactNeighborX="-3222" custLinFactNeighborY="-1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AC3574-9DB9-034F-9244-8CC81DAA9B4A}" type="presOf" srcId="{05A2B1A2-F175-4919-AB55-9EA85A2A4098}" destId="{16571641-D291-4AD2-9B85-9708300F6F05}" srcOrd="0" destOrd="0" presId="urn:microsoft.com/office/officeart/2005/8/layout/venn3"/>
    <dgm:cxn modelId="{4E81D35C-0F32-C041-8195-9C5FECDCE912}" type="presOf" srcId="{232E72CF-0475-4207-9FA0-7BDCA7C92397}" destId="{73441BFA-14B6-486C-81FD-D8AC1A3D2A31}" srcOrd="0" destOrd="0" presId="urn:microsoft.com/office/officeart/2005/8/layout/venn3"/>
    <dgm:cxn modelId="{FAF8DEDC-CCC6-4E67-BA2F-EDEA6038ECAE}" srcId="{232E72CF-0475-4207-9FA0-7BDCA7C92397}" destId="{05A2B1A2-F175-4919-AB55-9EA85A2A4098}" srcOrd="0" destOrd="0" parTransId="{3381DC1F-D63D-4A9C-A39D-2C42F10359F4}" sibTransId="{C820BF10-4BBF-43D8-A8F1-CF856CDDB1EC}"/>
    <dgm:cxn modelId="{13003165-E6F5-E247-9BA2-D95A3C10E128}" type="presParOf" srcId="{73441BFA-14B6-486C-81FD-D8AC1A3D2A31}" destId="{16571641-D291-4AD2-9B85-9708300F6F05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32E72CF-0475-4207-9FA0-7BDCA7C92397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5A2B1A2-F175-4919-AB55-9EA85A2A4098}">
      <dgm:prSet phldrT="[Текст]" custT="1"/>
      <dgm:spPr/>
      <dgm:t>
        <a:bodyPr/>
        <a:lstStyle/>
        <a:p>
          <a:r>
            <a:rPr lang="x-none" sz="2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Lupus</a:t>
          </a:r>
          <a:r>
            <a:rPr lang="ro-RO" sz="2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r>
            <a:rPr lang="x-none" sz="2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eritematos sistemic</a:t>
          </a:r>
          <a:endParaRPr lang="uk-UA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381DC1F-D63D-4A9C-A39D-2C42F10359F4}" type="parTrans" cxnId="{FAF8DEDC-CCC6-4E67-BA2F-EDEA6038ECAE}">
      <dgm:prSet/>
      <dgm:spPr/>
      <dgm:t>
        <a:bodyPr/>
        <a:lstStyle/>
        <a:p>
          <a:endParaRPr lang="uk-UA"/>
        </a:p>
      </dgm:t>
    </dgm:pt>
    <dgm:pt modelId="{C820BF10-4BBF-43D8-A8F1-CF856CDDB1EC}" type="sibTrans" cxnId="{FAF8DEDC-CCC6-4E67-BA2F-EDEA6038ECAE}">
      <dgm:prSet/>
      <dgm:spPr/>
      <dgm:t>
        <a:bodyPr/>
        <a:lstStyle/>
        <a:p>
          <a:endParaRPr lang="uk-UA"/>
        </a:p>
      </dgm:t>
    </dgm:pt>
    <dgm:pt modelId="{73441BFA-14B6-486C-81FD-D8AC1A3D2A31}" type="pres">
      <dgm:prSet presAssocID="{232E72CF-0475-4207-9FA0-7BDCA7C9239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571641-D291-4AD2-9B85-9708300F6F05}" type="pres">
      <dgm:prSet presAssocID="{05A2B1A2-F175-4919-AB55-9EA85A2A4098}" presName="Name5" presStyleLbl="vennNode1" presStyleIdx="0" presStyleCnt="1" custScaleX="100000" custScaleY="97277" custLinFactNeighborX="16522" custLinFactNeighborY="164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AC3574-9DB9-034F-9244-8CC81DAA9B4A}" type="presOf" srcId="{05A2B1A2-F175-4919-AB55-9EA85A2A4098}" destId="{16571641-D291-4AD2-9B85-9708300F6F05}" srcOrd="0" destOrd="0" presId="urn:microsoft.com/office/officeart/2005/8/layout/venn3"/>
    <dgm:cxn modelId="{4E81D35C-0F32-C041-8195-9C5FECDCE912}" type="presOf" srcId="{232E72CF-0475-4207-9FA0-7BDCA7C92397}" destId="{73441BFA-14B6-486C-81FD-D8AC1A3D2A31}" srcOrd="0" destOrd="0" presId="urn:microsoft.com/office/officeart/2005/8/layout/venn3"/>
    <dgm:cxn modelId="{FAF8DEDC-CCC6-4E67-BA2F-EDEA6038ECAE}" srcId="{232E72CF-0475-4207-9FA0-7BDCA7C92397}" destId="{05A2B1A2-F175-4919-AB55-9EA85A2A4098}" srcOrd="0" destOrd="0" parTransId="{3381DC1F-D63D-4A9C-A39D-2C42F10359F4}" sibTransId="{C820BF10-4BBF-43D8-A8F1-CF856CDDB1EC}"/>
    <dgm:cxn modelId="{13003165-E6F5-E247-9BA2-D95A3C10E128}" type="presParOf" srcId="{73441BFA-14B6-486C-81FD-D8AC1A3D2A31}" destId="{16571641-D291-4AD2-9B85-9708300F6F05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32E72CF-0475-4207-9FA0-7BDCA7C92397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5A2B1A2-F175-4919-AB55-9EA85A2A4098}">
      <dgm:prSet phldrT="[Текст]" custT="1"/>
      <dgm:spPr/>
      <dgm:t>
        <a:bodyPr/>
        <a:lstStyle/>
        <a:p>
          <a:r>
            <a:rPr lang="ro-RO" sz="2800" b="1" dirty="0">
              <a:effectLst/>
              <a:latin typeface="Calibri" pitchFamily="34" charset="0"/>
              <a:ea typeface="Times New Roman"/>
            </a:rPr>
            <a:t>Scleroza multiplă</a:t>
          </a:r>
          <a:endParaRPr lang="uk-UA" sz="2800" b="1" dirty="0">
            <a:latin typeface="Calibri" panose="020F0502020204030204" pitchFamily="34" charset="0"/>
          </a:endParaRPr>
        </a:p>
      </dgm:t>
    </dgm:pt>
    <dgm:pt modelId="{3381DC1F-D63D-4A9C-A39D-2C42F10359F4}" type="parTrans" cxnId="{FAF8DEDC-CCC6-4E67-BA2F-EDEA6038ECAE}">
      <dgm:prSet/>
      <dgm:spPr/>
      <dgm:t>
        <a:bodyPr/>
        <a:lstStyle/>
        <a:p>
          <a:endParaRPr lang="uk-UA"/>
        </a:p>
      </dgm:t>
    </dgm:pt>
    <dgm:pt modelId="{C820BF10-4BBF-43D8-A8F1-CF856CDDB1EC}" type="sibTrans" cxnId="{FAF8DEDC-CCC6-4E67-BA2F-EDEA6038ECAE}">
      <dgm:prSet/>
      <dgm:spPr/>
      <dgm:t>
        <a:bodyPr/>
        <a:lstStyle/>
        <a:p>
          <a:endParaRPr lang="uk-UA"/>
        </a:p>
      </dgm:t>
    </dgm:pt>
    <dgm:pt modelId="{73441BFA-14B6-486C-81FD-D8AC1A3D2A31}" type="pres">
      <dgm:prSet presAssocID="{232E72CF-0475-4207-9FA0-7BDCA7C9239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571641-D291-4AD2-9B85-9708300F6F05}" type="pres">
      <dgm:prSet presAssocID="{05A2B1A2-F175-4919-AB55-9EA85A2A4098}" presName="Name5" presStyleLbl="vennNode1" presStyleIdx="0" presStyleCnt="1" custScaleX="100000" custScaleY="93170" custLinFactNeighborX="-152" custLinFactNeighborY="-16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181F81-B231-4AF7-8EE2-468717D13373}" type="presOf" srcId="{232E72CF-0475-4207-9FA0-7BDCA7C92397}" destId="{73441BFA-14B6-486C-81FD-D8AC1A3D2A31}" srcOrd="0" destOrd="0" presId="urn:microsoft.com/office/officeart/2005/8/layout/venn3"/>
    <dgm:cxn modelId="{EA91EBC8-34F5-402D-B505-F70B12186D92}" type="presOf" srcId="{05A2B1A2-F175-4919-AB55-9EA85A2A4098}" destId="{16571641-D291-4AD2-9B85-9708300F6F05}" srcOrd="0" destOrd="0" presId="urn:microsoft.com/office/officeart/2005/8/layout/venn3"/>
    <dgm:cxn modelId="{FAF8DEDC-CCC6-4E67-BA2F-EDEA6038ECAE}" srcId="{232E72CF-0475-4207-9FA0-7BDCA7C92397}" destId="{05A2B1A2-F175-4919-AB55-9EA85A2A4098}" srcOrd="0" destOrd="0" parTransId="{3381DC1F-D63D-4A9C-A39D-2C42F10359F4}" sibTransId="{C820BF10-4BBF-43D8-A8F1-CF856CDDB1EC}"/>
    <dgm:cxn modelId="{319DF0E5-84FC-4FA8-B4C1-99FE57982D47}" type="presParOf" srcId="{73441BFA-14B6-486C-81FD-D8AC1A3D2A31}" destId="{16571641-D291-4AD2-9B85-9708300F6F05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32E72CF-0475-4207-9FA0-7BDCA7C92397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5A2B1A2-F175-4919-AB55-9EA85A2A4098}">
      <dgm:prSet phldrT="[Текст]" custT="1"/>
      <dgm:spPr/>
      <dgm:t>
        <a:bodyPr/>
        <a:lstStyle/>
        <a:p>
          <a:r>
            <a:rPr lang="ro-RO" sz="1800" b="1" dirty="0">
              <a:effectLst/>
              <a:latin typeface="Calibri" pitchFamily="34" charset="0"/>
              <a:ea typeface="Times New Roman"/>
            </a:rPr>
            <a:t>Mielopatia</a:t>
          </a:r>
          <a:endParaRPr lang="uk-UA" sz="1800" b="1" dirty="0">
            <a:latin typeface="Calibri" panose="020F0502020204030204" pitchFamily="34" charset="0"/>
          </a:endParaRPr>
        </a:p>
      </dgm:t>
    </dgm:pt>
    <dgm:pt modelId="{3381DC1F-D63D-4A9C-A39D-2C42F10359F4}" type="parTrans" cxnId="{FAF8DEDC-CCC6-4E67-BA2F-EDEA6038ECAE}">
      <dgm:prSet/>
      <dgm:spPr/>
      <dgm:t>
        <a:bodyPr/>
        <a:lstStyle/>
        <a:p>
          <a:endParaRPr lang="uk-UA"/>
        </a:p>
      </dgm:t>
    </dgm:pt>
    <dgm:pt modelId="{C820BF10-4BBF-43D8-A8F1-CF856CDDB1EC}" type="sibTrans" cxnId="{FAF8DEDC-CCC6-4E67-BA2F-EDEA6038ECAE}">
      <dgm:prSet/>
      <dgm:spPr/>
      <dgm:t>
        <a:bodyPr/>
        <a:lstStyle/>
        <a:p>
          <a:endParaRPr lang="uk-UA"/>
        </a:p>
      </dgm:t>
    </dgm:pt>
    <dgm:pt modelId="{73441BFA-14B6-486C-81FD-D8AC1A3D2A31}" type="pres">
      <dgm:prSet presAssocID="{232E72CF-0475-4207-9FA0-7BDCA7C9239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571641-D291-4AD2-9B85-9708300F6F05}" type="pres">
      <dgm:prSet presAssocID="{05A2B1A2-F175-4919-AB55-9EA85A2A4098}" presName="Name5" presStyleLbl="vennNode1" presStyleIdx="0" presStyleCnt="1" custScaleX="100098" custScaleY="93170" custLinFactNeighborX="-16110" custLinFactNeighborY="-161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410E9F-C9A4-456F-84A7-5D66A932AE04}" type="presOf" srcId="{232E72CF-0475-4207-9FA0-7BDCA7C92397}" destId="{73441BFA-14B6-486C-81FD-D8AC1A3D2A31}" srcOrd="0" destOrd="0" presId="urn:microsoft.com/office/officeart/2005/8/layout/venn3"/>
    <dgm:cxn modelId="{FA24BE7B-C2CE-4C31-BCB3-C3E69D0F3C56}" type="presOf" srcId="{05A2B1A2-F175-4919-AB55-9EA85A2A4098}" destId="{16571641-D291-4AD2-9B85-9708300F6F05}" srcOrd="0" destOrd="0" presId="urn:microsoft.com/office/officeart/2005/8/layout/venn3"/>
    <dgm:cxn modelId="{FAF8DEDC-CCC6-4E67-BA2F-EDEA6038ECAE}" srcId="{232E72CF-0475-4207-9FA0-7BDCA7C92397}" destId="{05A2B1A2-F175-4919-AB55-9EA85A2A4098}" srcOrd="0" destOrd="0" parTransId="{3381DC1F-D63D-4A9C-A39D-2C42F10359F4}" sibTransId="{C820BF10-4BBF-43D8-A8F1-CF856CDDB1EC}"/>
    <dgm:cxn modelId="{735C9F16-D4CC-40B8-85FC-105441D547D4}" type="presParOf" srcId="{73441BFA-14B6-486C-81FD-D8AC1A3D2A31}" destId="{16571641-D291-4AD2-9B85-9708300F6F05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32E72CF-0475-4207-9FA0-7BDCA7C92397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5A2B1A2-F175-4919-AB55-9EA85A2A4098}">
      <dgm:prSet phldrT="[Текст]" custT="1"/>
      <dgm:spPr/>
      <dgm:t>
        <a:bodyPr/>
        <a:lstStyle/>
        <a:p>
          <a:r>
            <a:rPr lang="ro-RO" sz="1600" b="1" dirty="0">
              <a:latin typeface="Calibri" panose="020F0502020204030204" pitchFamily="34" charset="0"/>
            </a:rPr>
            <a:t>Maladii cerebrovasculare</a:t>
          </a:r>
          <a:endParaRPr lang="uk-UA" sz="1600" b="1" dirty="0">
            <a:latin typeface="Calibri" panose="020F0502020204030204" pitchFamily="34" charset="0"/>
          </a:endParaRPr>
        </a:p>
      </dgm:t>
    </dgm:pt>
    <dgm:pt modelId="{3381DC1F-D63D-4A9C-A39D-2C42F10359F4}" type="parTrans" cxnId="{FAF8DEDC-CCC6-4E67-BA2F-EDEA6038ECAE}">
      <dgm:prSet/>
      <dgm:spPr/>
      <dgm:t>
        <a:bodyPr/>
        <a:lstStyle/>
        <a:p>
          <a:endParaRPr lang="uk-UA"/>
        </a:p>
      </dgm:t>
    </dgm:pt>
    <dgm:pt modelId="{C820BF10-4BBF-43D8-A8F1-CF856CDDB1EC}" type="sibTrans" cxnId="{FAF8DEDC-CCC6-4E67-BA2F-EDEA6038ECAE}">
      <dgm:prSet/>
      <dgm:spPr/>
      <dgm:t>
        <a:bodyPr/>
        <a:lstStyle/>
        <a:p>
          <a:endParaRPr lang="uk-UA"/>
        </a:p>
      </dgm:t>
    </dgm:pt>
    <dgm:pt modelId="{73441BFA-14B6-486C-81FD-D8AC1A3D2A31}" type="pres">
      <dgm:prSet presAssocID="{232E72CF-0475-4207-9FA0-7BDCA7C9239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571641-D291-4AD2-9B85-9708300F6F05}" type="pres">
      <dgm:prSet presAssocID="{05A2B1A2-F175-4919-AB55-9EA85A2A4098}" presName="Name5" presStyleLbl="vennNode1" presStyleIdx="0" presStyleCnt="1" custScaleX="117830" custScaleY="102448" custLinFactNeighborX="-16110" custLinFactNeighborY="-161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8CED3A-70E4-4669-8FDD-CDD1CEF0BF54}" type="presOf" srcId="{232E72CF-0475-4207-9FA0-7BDCA7C92397}" destId="{73441BFA-14B6-486C-81FD-D8AC1A3D2A31}" srcOrd="0" destOrd="0" presId="urn:microsoft.com/office/officeart/2005/8/layout/venn3"/>
    <dgm:cxn modelId="{1D67BA04-1423-4357-B2E8-72FA173954A8}" type="presOf" srcId="{05A2B1A2-F175-4919-AB55-9EA85A2A4098}" destId="{16571641-D291-4AD2-9B85-9708300F6F05}" srcOrd="0" destOrd="0" presId="urn:microsoft.com/office/officeart/2005/8/layout/venn3"/>
    <dgm:cxn modelId="{FAF8DEDC-CCC6-4E67-BA2F-EDEA6038ECAE}" srcId="{232E72CF-0475-4207-9FA0-7BDCA7C92397}" destId="{05A2B1A2-F175-4919-AB55-9EA85A2A4098}" srcOrd="0" destOrd="0" parTransId="{3381DC1F-D63D-4A9C-A39D-2C42F10359F4}" sibTransId="{C820BF10-4BBF-43D8-A8F1-CF856CDDB1EC}"/>
    <dgm:cxn modelId="{687B2F7D-4B7A-489D-88D9-6B08B4701854}" type="presParOf" srcId="{73441BFA-14B6-486C-81FD-D8AC1A3D2A31}" destId="{16571641-D291-4AD2-9B85-9708300F6F05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E51BC63-11CC-437A-A936-0FD73E32BB38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78A07F-375F-4E11-9FE2-25E29F5A96F3}">
      <dgm:prSet/>
      <dgm:spPr/>
      <dgm:t>
        <a:bodyPr/>
        <a:lstStyle/>
        <a:p>
          <a:pPr rtl="0"/>
          <a:r>
            <a:rPr lang="ro-RO" dirty="0"/>
            <a:t>Pacienți</a:t>
          </a:r>
          <a:endParaRPr lang="en-US" dirty="0"/>
        </a:p>
      </dgm:t>
    </dgm:pt>
    <dgm:pt modelId="{23A9AB29-5808-461D-A3C1-1E3AB919A249}" type="parTrans" cxnId="{8575D5A0-DD75-4A9F-8C6A-823DBF26E83E}">
      <dgm:prSet/>
      <dgm:spPr/>
      <dgm:t>
        <a:bodyPr/>
        <a:lstStyle/>
        <a:p>
          <a:endParaRPr lang="en-US"/>
        </a:p>
      </dgm:t>
    </dgm:pt>
    <dgm:pt modelId="{ED610C31-7298-4EC9-B3AA-BC33AA90D308}" type="sibTrans" cxnId="{8575D5A0-DD75-4A9F-8C6A-823DBF26E83E}">
      <dgm:prSet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F95CA3B0-3C21-4369-AE2D-CFB7B9BB2289}">
      <dgm:prSet/>
      <dgm:spPr/>
      <dgm:t>
        <a:bodyPr/>
        <a:lstStyle/>
        <a:p>
          <a:pPr rtl="0"/>
          <a:r>
            <a:rPr lang="ro-RO" dirty="0">
              <a:solidFill>
                <a:srgbClr val="AB0000"/>
              </a:solidFill>
            </a:rPr>
            <a:t>Farmaciști</a:t>
          </a:r>
          <a:endParaRPr lang="en-US" dirty="0">
            <a:solidFill>
              <a:srgbClr val="AB0000"/>
            </a:solidFill>
          </a:endParaRPr>
        </a:p>
      </dgm:t>
    </dgm:pt>
    <dgm:pt modelId="{66267161-D98B-4ADD-81D2-67DD1AB3B063}" type="parTrans" cxnId="{9909155D-03B0-4660-A362-54810775B426}">
      <dgm:prSet/>
      <dgm:spPr/>
      <dgm:t>
        <a:bodyPr/>
        <a:lstStyle/>
        <a:p>
          <a:endParaRPr lang="en-US"/>
        </a:p>
      </dgm:t>
    </dgm:pt>
    <dgm:pt modelId="{BEEA62C8-708A-4BF0-A90C-1CE0B7D449BA}" type="sibTrans" cxnId="{9909155D-03B0-4660-A362-54810775B426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7719B42-528F-4354-9053-51784D49D15B}">
      <dgm:prSet/>
      <dgm:spPr/>
      <dgm:t>
        <a:bodyPr/>
        <a:lstStyle/>
        <a:p>
          <a:pPr rtl="0"/>
          <a:r>
            <a:rPr lang="ro-RO" dirty="0">
              <a:solidFill>
                <a:srgbClr val="AB0000"/>
              </a:solidFill>
            </a:rPr>
            <a:t>Medici</a:t>
          </a:r>
          <a:endParaRPr lang="en-US" dirty="0">
            <a:solidFill>
              <a:srgbClr val="AB0000"/>
            </a:solidFill>
          </a:endParaRPr>
        </a:p>
      </dgm:t>
    </dgm:pt>
    <dgm:pt modelId="{7908EB3F-D5F2-4939-AB20-933A6B854CC3}" type="parTrans" cxnId="{17108BB3-879E-433D-BBFE-F4D97C6A8B3C}">
      <dgm:prSet/>
      <dgm:spPr/>
      <dgm:t>
        <a:bodyPr/>
        <a:lstStyle/>
        <a:p>
          <a:endParaRPr lang="en-US"/>
        </a:p>
      </dgm:t>
    </dgm:pt>
    <dgm:pt modelId="{10A9CAA6-3DE7-4705-92DF-F60EA4000D44}" type="sibTrans" cxnId="{17108BB3-879E-433D-BBFE-F4D97C6A8B3C}">
      <dgm:prSet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n-US"/>
        </a:p>
      </dgm:t>
    </dgm:pt>
    <dgm:pt modelId="{B4F43A3D-55A8-42D8-8C7A-DF6246716868}">
      <dgm:prSet/>
      <dgm:spPr/>
      <dgm:t>
        <a:bodyPr/>
        <a:lstStyle/>
        <a:p>
          <a:pPr rtl="0"/>
          <a:r>
            <a:rPr lang="ro-RO" dirty="0"/>
            <a:t>Comisii de specialitate</a:t>
          </a:r>
          <a:endParaRPr lang="en-US" dirty="0"/>
        </a:p>
      </dgm:t>
    </dgm:pt>
    <dgm:pt modelId="{A571D686-1B01-46F0-BB64-53AECD19B364}" type="parTrans" cxnId="{6F140722-58A8-45A9-9CBC-78C45484124E}">
      <dgm:prSet/>
      <dgm:spPr/>
      <dgm:t>
        <a:bodyPr/>
        <a:lstStyle/>
        <a:p>
          <a:endParaRPr lang="en-US"/>
        </a:p>
      </dgm:t>
    </dgm:pt>
    <dgm:pt modelId="{01F1EC47-6CBF-4F12-9EE7-7EAFFA515D98}" type="sibTrans" cxnId="{6F140722-58A8-45A9-9CBC-78C45484124E}">
      <dgm:prSet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9655DCD6-4DE7-4CAA-A55C-052C251C6927}">
      <dgm:prSet/>
      <dgm:spPr/>
      <dgm:t>
        <a:bodyPr/>
        <a:lstStyle/>
        <a:p>
          <a:pPr rtl="0"/>
          <a:r>
            <a:rPr lang="ro-RO" dirty="0"/>
            <a:t>Asociații pacienți </a:t>
          </a:r>
          <a:endParaRPr lang="en-US" dirty="0"/>
        </a:p>
      </dgm:t>
    </dgm:pt>
    <dgm:pt modelId="{02066A77-A10F-4E2A-BAAD-DB465B08D422}" type="parTrans" cxnId="{77950D23-9AD7-423A-9860-ADF6AD1042C8}">
      <dgm:prSet/>
      <dgm:spPr/>
      <dgm:t>
        <a:bodyPr/>
        <a:lstStyle/>
        <a:p>
          <a:endParaRPr lang="en-US"/>
        </a:p>
      </dgm:t>
    </dgm:pt>
    <dgm:pt modelId="{8952EE9C-60F1-4BDD-A461-541ACE284D64}" type="sibTrans" cxnId="{77950D23-9AD7-423A-9860-ADF6AD1042C8}">
      <dgm:prSet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BC6D9F3C-44DE-46BC-9791-76375F1B4534}" type="pres">
      <dgm:prSet presAssocID="{8E51BC63-11CC-437A-A936-0FD73E32BB38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ru-RU"/>
        </a:p>
      </dgm:t>
    </dgm:pt>
    <dgm:pt modelId="{3B06A033-B790-4058-B9E4-913DB28129C7}" type="pres">
      <dgm:prSet presAssocID="{0278A07F-375F-4E11-9FE2-25E29F5A96F3}" presName="text1" presStyleCnt="0"/>
      <dgm:spPr/>
    </dgm:pt>
    <dgm:pt modelId="{5120D689-3049-4D3A-A7B2-50E1C6C53EFC}" type="pres">
      <dgm:prSet presAssocID="{0278A07F-375F-4E11-9FE2-25E29F5A96F3}" presName="textRepeatNode" presStyleLbl="alignNode1" presStyleIdx="0" presStyleCnt="5" custLinFactNeighborX="3118" custLinFactNeighborY="-27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7DE260-64D9-403A-82A0-BCE1180AFBCB}" type="pres">
      <dgm:prSet presAssocID="{0278A07F-375F-4E11-9FE2-25E29F5A96F3}" presName="textaccent1" presStyleCnt="0"/>
      <dgm:spPr/>
    </dgm:pt>
    <dgm:pt modelId="{B6EE1A9A-8F85-4E80-9F29-57C7372FB44A}" type="pres">
      <dgm:prSet presAssocID="{0278A07F-375F-4E11-9FE2-25E29F5A96F3}" presName="accentRepeatNode" presStyleLbl="solidAlignAcc1" presStyleIdx="0" presStyleCnt="10"/>
      <dgm:spPr/>
    </dgm:pt>
    <dgm:pt modelId="{3336275E-01C9-458E-88DB-ED6B9EED059A}" type="pres">
      <dgm:prSet presAssocID="{ED610C31-7298-4EC9-B3AA-BC33AA90D308}" presName="image1" presStyleCnt="0"/>
      <dgm:spPr/>
    </dgm:pt>
    <dgm:pt modelId="{27506773-5EAC-4B43-8400-501F736B84BF}" type="pres">
      <dgm:prSet presAssocID="{ED610C31-7298-4EC9-B3AA-BC33AA90D308}" presName="imageRepeatNode" presStyleLbl="alignAcc1" presStyleIdx="0" presStyleCnt="5" custLinFactX="100000" custLinFactNeighborX="158020" custLinFactNeighborY="51754"/>
      <dgm:spPr/>
      <dgm:t>
        <a:bodyPr/>
        <a:lstStyle/>
        <a:p>
          <a:endParaRPr lang="ru-RU"/>
        </a:p>
      </dgm:t>
    </dgm:pt>
    <dgm:pt modelId="{54C65021-4BEB-4AD4-9DCB-9CA19A45089B}" type="pres">
      <dgm:prSet presAssocID="{ED610C31-7298-4EC9-B3AA-BC33AA90D308}" presName="imageaccent1" presStyleCnt="0"/>
      <dgm:spPr/>
    </dgm:pt>
    <dgm:pt modelId="{72FB4984-C784-48FC-A9A4-F6CD19E02DB5}" type="pres">
      <dgm:prSet presAssocID="{ED610C31-7298-4EC9-B3AA-BC33AA90D308}" presName="accentRepeatNode" presStyleLbl="solidAlignAcc1" presStyleIdx="1" presStyleCnt="10"/>
      <dgm:spPr/>
    </dgm:pt>
    <dgm:pt modelId="{DE0DAEED-A779-4EE3-9E1B-5C344FBAA0C9}" type="pres">
      <dgm:prSet presAssocID="{F95CA3B0-3C21-4369-AE2D-CFB7B9BB2289}" presName="text2" presStyleCnt="0"/>
      <dgm:spPr/>
    </dgm:pt>
    <dgm:pt modelId="{4FFADE12-0296-42F9-A2D8-2BBE41CAFA0C}" type="pres">
      <dgm:prSet presAssocID="{F95CA3B0-3C21-4369-AE2D-CFB7B9BB2289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34BE3B-64E2-4351-BEE8-BB7087E9A4BA}" type="pres">
      <dgm:prSet presAssocID="{F95CA3B0-3C21-4369-AE2D-CFB7B9BB2289}" presName="textaccent2" presStyleCnt="0"/>
      <dgm:spPr/>
    </dgm:pt>
    <dgm:pt modelId="{E6634751-F58B-4E41-B3E6-106D3C6E7413}" type="pres">
      <dgm:prSet presAssocID="{F95CA3B0-3C21-4369-AE2D-CFB7B9BB2289}" presName="accentRepeatNode" presStyleLbl="solidAlignAcc1" presStyleIdx="2" presStyleCnt="10"/>
      <dgm:spPr/>
    </dgm:pt>
    <dgm:pt modelId="{D3D1B696-6D38-4F95-95E6-441F61144F76}" type="pres">
      <dgm:prSet presAssocID="{BEEA62C8-708A-4BF0-A90C-1CE0B7D449BA}" presName="image2" presStyleCnt="0"/>
      <dgm:spPr/>
    </dgm:pt>
    <dgm:pt modelId="{60B1201E-557F-451C-8149-129F26D7BCB1}" type="pres">
      <dgm:prSet presAssocID="{BEEA62C8-708A-4BF0-A90C-1CE0B7D449BA}" presName="imageRepeatNode" presStyleLbl="alignAcc1" presStyleIdx="1" presStyleCnt="5" custLinFactX="68594" custLinFactY="-11543" custLinFactNeighborX="100000" custLinFactNeighborY="-100000"/>
      <dgm:spPr/>
      <dgm:t>
        <a:bodyPr/>
        <a:lstStyle/>
        <a:p>
          <a:endParaRPr lang="ru-RU"/>
        </a:p>
      </dgm:t>
    </dgm:pt>
    <dgm:pt modelId="{DBB07825-9C19-4917-9756-C682D2228D05}" type="pres">
      <dgm:prSet presAssocID="{BEEA62C8-708A-4BF0-A90C-1CE0B7D449BA}" presName="imageaccent2" presStyleCnt="0"/>
      <dgm:spPr/>
    </dgm:pt>
    <dgm:pt modelId="{56D5F56C-30F0-45EC-B6D6-F0466E82CB6C}" type="pres">
      <dgm:prSet presAssocID="{BEEA62C8-708A-4BF0-A90C-1CE0B7D449BA}" presName="accentRepeatNode" presStyleLbl="solidAlignAcc1" presStyleIdx="3" presStyleCnt="10"/>
      <dgm:spPr/>
    </dgm:pt>
    <dgm:pt modelId="{E4BC42E1-D1DD-4EF3-9B32-06CC7F5E2F6D}" type="pres">
      <dgm:prSet presAssocID="{67719B42-528F-4354-9053-51784D49D15B}" presName="text3" presStyleCnt="0"/>
      <dgm:spPr/>
    </dgm:pt>
    <dgm:pt modelId="{C3DD7224-6A20-49D0-AC8A-8447D7AC7166}" type="pres">
      <dgm:prSet presAssocID="{67719B42-528F-4354-9053-51784D49D15B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E0EEED-1231-456C-A30D-6C1C35E9DC8D}" type="pres">
      <dgm:prSet presAssocID="{67719B42-528F-4354-9053-51784D49D15B}" presName="textaccent3" presStyleCnt="0"/>
      <dgm:spPr/>
    </dgm:pt>
    <dgm:pt modelId="{A10F3364-1C33-4E2D-A87A-2C98A925EBAC}" type="pres">
      <dgm:prSet presAssocID="{67719B42-528F-4354-9053-51784D49D15B}" presName="accentRepeatNode" presStyleLbl="solidAlignAcc1" presStyleIdx="4" presStyleCnt="10"/>
      <dgm:spPr/>
    </dgm:pt>
    <dgm:pt modelId="{F2CCF5F9-42D9-4191-9C36-EE8DEF4DF3F4}" type="pres">
      <dgm:prSet presAssocID="{10A9CAA6-3DE7-4705-92DF-F60EA4000D44}" presName="image3" presStyleCnt="0"/>
      <dgm:spPr/>
    </dgm:pt>
    <dgm:pt modelId="{39B1F62A-C9F4-4592-BE71-9E4FF0343B93}" type="pres">
      <dgm:prSet presAssocID="{10A9CAA6-3DE7-4705-92DF-F60EA4000D44}" presName="imageRepeatNode" presStyleLbl="alignAcc1" presStyleIdx="2" presStyleCnt="5"/>
      <dgm:spPr/>
      <dgm:t>
        <a:bodyPr/>
        <a:lstStyle/>
        <a:p>
          <a:endParaRPr lang="ru-RU"/>
        </a:p>
      </dgm:t>
    </dgm:pt>
    <dgm:pt modelId="{E1037260-76DD-4E08-872F-79E312E4D6EA}" type="pres">
      <dgm:prSet presAssocID="{10A9CAA6-3DE7-4705-92DF-F60EA4000D44}" presName="imageaccent3" presStyleCnt="0"/>
      <dgm:spPr/>
    </dgm:pt>
    <dgm:pt modelId="{CD0CBE34-5DF7-428A-8725-DD431347B54B}" type="pres">
      <dgm:prSet presAssocID="{10A9CAA6-3DE7-4705-92DF-F60EA4000D44}" presName="accentRepeatNode" presStyleLbl="solidAlignAcc1" presStyleIdx="5" presStyleCnt="10"/>
      <dgm:spPr/>
    </dgm:pt>
    <dgm:pt modelId="{F7402406-7E41-4DC5-9FF0-F62F391032A5}" type="pres">
      <dgm:prSet presAssocID="{B4F43A3D-55A8-42D8-8C7A-DF6246716868}" presName="text4" presStyleCnt="0"/>
      <dgm:spPr/>
    </dgm:pt>
    <dgm:pt modelId="{7FDD0ACA-29B7-4140-865B-A95E182CC18B}" type="pres">
      <dgm:prSet presAssocID="{B4F43A3D-55A8-42D8-8C7A-DF6246716868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21555B-BA63-4763-8A8B-57151F05D137}" type="pres">
      <dgm:prSet presAssocID="{B4F43A3D-55A8-42D8-8C7A-DF6246716868}" presName="textaccent4" presStyleCnt="0"/>
      <dgm:spPr/>
    </dgm:pt>
    <dgm:pt modelId="{94F5440D-BF44-4EBD-8495-CFF613A78946}" type="pres">
      <dgm:prSet presAssocID="{B4F43A3D-55A8-42D8-8C7A-DF6246716868}" presName="accentRepeatNode" presStyleLbl="solidAlignAcc1" presStyleIdx="6" presStyleCnt="10" custLinFactX="-33652" custLinFactY="125618" custLinFactNeighborX="-100000" custLinFactNeighborY="200000"/>
      <dgm:spPr/>
    </dgm:pt>
    <dgm:pt modelId="{910F304C-B760-48E7-9767-7331D6D50C5C}" type="pres">
      <dgm:prSet presAssocID="{01F1EC47-6CBF-4F12-9EE7-7EAFFA515D98}" presName="image4" presStyleCnt="0"/>
      <dgm:spPr/>
    </dgm:pt>
    <dgm:pt modelId="{5FC1758B-BE2D-48D1-9A31-497F13E7CDF3}" type="pres">
      <dgm:prSet presAssocID="{01F1EC47-6CBF-4F12-9EE7-7EAFFA515D98}" presName="imageRepeatNode" presStyleLbl="alignAcc1" presStyleIdx="3" presStyleCnt="5"/>
      <dgm:spPr/>
      <dgm:t>
        <a:bodyPr/>
        <a:lstStyle/>
        <a:p>
          <a:endParaRPr lang="ru-RU"/>
        </a:p>
      </dgm:t>
    </dgm:pt>
    <dgm:pt modelId="{5441CB4E-27AC-4A98-B02E-CD39728B5986}" type="pres">
      <dgm:prSet presAssocID="{01F1EC47-6CBF-4F12-9EE7-7EAFFA515D98}" presName="imageaccent4" presStyleCnt="0"/>
      <dgm:spPr/>
    </dgm:pt>
    <dgm:pt modelId="{FB9EF224-4A6D-475A-8D0B-A954A7246F88}" type="pres">
      <dgm:prSet presAssocID="{01F1EC47-6CBF-4F12-9EE7-7EAFFA515D98}" presName="accentRepeatNode" presStyleLbl="solidAlignAcc1" presStyleIdx="7" presStyleCnt="10" custScaleX="86455" custScaleY="110112" custLinFactX="-33651" custLinFactY="187639" custLinFactNeighborX="-100000" custLinFactNeighborY="200000"/>
      <dgm:spPr/>
    </dgm:pt>
    <dgm:pt modelId="{2AF9FBDA-147E-47FA-B428-CB3E79568CC3}" type="pres">
      <dgm:prSet presAssocID="{9655DCD6-4DE7-4CAA-A55C-052C251C6927}" presName="text5" presStyleCnt="0"/>
      <dgm:spPr/>
    </dgm:pt>
    <dgm:pt modelId="{53C58408-A90A-4BC5-A753-15BF9BC602CC}" type="pres">
      <dgm:prSet presAssocID="{9655DCD6-4DE7-4CAA-A55C-052C251C6927}" presName="textRepeatNode" presStyleLbl="alignNode1" presStyleIdx="4" presStyleCnt="5" custLinFactNeighborX="-1558" custLinFactNeighborY="27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0530B8-EEEC-4719-B07C-6B809F607F5D}" type="pres">
      <dgm:prSet presAssocID="{9655DCD6-4DE7-4CAA-A55C-052C251C6927}" presName="textaccent5" presStyleCnt="0"/>
      <dgm:spPr/>
    </dgm:pt>
    <dgm:pt modelId="{99535EB4-D843-470C-8761-22861FA7E99A}" type="pres">
      <dgm:prSet presAssocID="{9655DCD6-4DE7-4CAA-A55C-052C251C6927}" presName="accentRepeatNode" presStyleLbl="solidAlignAcc1" presStyleIdx="8" presStyleCnt="10" custLinFactX="-53699" custLinFactY="100000" custLinFactNeighborX="-100000" custLinFactNeighborY="186854"/>
      <dgm:spPr/>
    </dgm:pt>
    <dgm:pt modelId="{E3BA0358-2682-4AB4-8C87-02ABA1AAD802}" type="pres">
      <dgm:prSet presAssocID="{8952EE9C-60F1-4BDD-A461-541ACE284D64}" presName="image5" presStyleCnt="0"/>
      <dgm:spPr/>
    </dgm:pt>
    <dgm:pt modelId="{26ADBFF3-1625-4198-8C84-92CC0FE9696E}" type="pres">
      <dgm:prSet presAssocID="{8952EE9C-60F1-4BDD-A461-541ACE284D64}" presName="imageRepeatNode" presStyleLbl="alignAcc1" presStyleIdx="4" presStyleCnt="5" custLinFactX="-200000" custLinFactNeighborX="-224766" custLinFactNeighborY="55613"/>
      <dgm:spPr/>
      <dgm:t>
        <a:bodyPr/>
        <a:lstStyle/>
        <a:p>
          <a:endParaRPr lang="ru-RU"/>
        </a:p>
      </dgm:t>
    </dgm:pt>
    <dgm:pt modelId="{35421BAA-6002-4B87-93B1-8F2F941A845C}" type="pres">
      <dgm:prSet presAssocID="{8952EE9C-60F1-4BDD-A461-541ACE284D64}" presName="imageaccent5" presStyleCnt="0"/>
      <dgm:spPr/>
    </dgm:pt>
    <dgm:pt modelId="{CA849B14-461C-429A-AF1A-4988FD0F7782}" type="pres">
      <dgm:prSet presAssocID="{8952EE9C-60F1-4BDD-A461-541ACE284D64}" presName="accentRepeatNode" presStyleLbl="solidAlignAcc1" presStyleIdx="9" presStyleCnt="10" custLinFactX="-67065" custLinFactY="110112" custLinFactNeighborX="-100000" custLinFactNeighborY="200000"/>
      <dgm:spPr/>
    </dgm:pt>
  </dgm:ptLst>
  <dgm:cxnLst>
    <dgm:cxn modelId="{6C35F00F-8431-FD42-A61F-5BA3A94E6109}" type="presOf" srcId="{01F1EC47-6CBF-4F12-9EE7-7EAFFA515D98}" destId="{5FC1758B-BE2D-48D1-9A31-497F13E7CDF3}" srcOrd="0" destOrd="0" presId="urn:microsoft.com/office/officeart/2008/layout/HexagonCluster"/>
    <dgm:cxn modelId="{310A7DD3-0174-9E47-9801-097EE8339EBE}" type="presOf" srcId="{F95CA3B0-3C21-4369-AE2D-CFB7B9BB2289}" destId="{4FFADE12-0296-42F9-A2D8-2BBE41CAFA0C}" srcOrd="0" destOrd="0" presId="urn:microsoft.com/office/officeart/2008/layout/HexagonCluster"/>
    <dgm:cxn modelId="{54517E80-59CC-FF49-9376-FF8D19BB3281}" type="presOf" srcId="{8952EE9C-60F1-4BDD-A461-541ACE284D64}" destId="{26ADBFF3-1625-4198-8C84-92CC0FE9696E}" srcOrd="0" destOrd="0" presId="urn:microsoft.com/office/officeart/2008/layout/HexagonCluster"/>
    <dgm:cxn modelId="{17108BB3-879E-433D-BBFE-F4D97C6A8B3C}" srcId="{8E51BC63-11CC-437A-A936-0FD73E32BB38}" destId="{67719B42-528F-4354-9053-51784D49D15B}" srcOrd="2" destOrd="0" parTransId="{7908EB3F-D5F2-4939-AB20-933A6B854CC3}" sibTransId="{10A9CAA6-3DE7-4705-92DF-F60EA4000D44}"/>
    <dgm:cxn modelId="{F5D89A30-46E5-3B4B-8E65-759B2424AC9A}" type="presOf" srcId="{10A9CAA6-3DE7-4705-92DF-F60EA4000D44}" destId="{39B1F62A-C9F4-4592-BE71-9E4FF0343B93}" srcOrd="0" destOrd="0" presId="urn:microsoft.com/office/officeart/2008/layout/HexagonCluster"/>
    <dgm:cxn modelId="{6F140722-58A8-45A9-9CBC-78C45484124E}" srcId="{8E51BC63-11CC-437A-A936-0FD73E32BB38}" destId="{B4F43A3D-55A8-42D8-8C7A-DF6246716868}" srcOrd="3" destOrd="0" parTransId="{A571D686-1B01-46F0-BB64-53AECD19B364}" sibTransId="{01F1EC47-6CBF-4F12-9EE7-7EAFFA515D98}"/>
    <dgm:cxn modelId="{B32E27B2-35B4-C747-9F8A-ADBAAC996F39}" type="presOf" srcId="{B4F43A3D-55A8-42D8-8C7A-DF6246716868}" destId="{7FDD0ACA-29B7-4140-865B-A95E182CC18B}" srcOrd="0" destOrd="0" presId="urn:microsoft.com/office/officeart/2008/layout/HexagonCluster"/>
    <dgm:cxn modelId="{2A76C225-CEE6-5148-95C2-BE7CE4B8D345}" type="presOf" srcId="{67719B42-528F-4354-9053-51784D49D15B}" destId="{C3DD7224-6A20-49D0-AC8A-8447D7AC7166}" srcOrd="0" destOrd="0" presId="urn:microsoft.com/office/officeart/2008/layout/HexagonCluster"/>
    <dgm:cxn modelId="{9909155D-03B0-4660-A362-54810775B426}" srcId="{8E51BC63-11CC-437A-A936-0FD73E32BB38}" destId="{F95CA3B0-3C21-4369-AE2D-CFB7B9BB2289}" srcOrd="1" destOrd="0" parTransId="{66267161-D98B-4ADD-81D2-67DD1AB3B063}" sibTransId="{BEEA62C8-708A-4BF0-A90C-1CE0B7D449BA}"/>
    <dgm:cxn modelId="{9F0BA62F-8941-684C-ABF2-A69D6F9E46B2}" type="presOf" srcId="{BEEA62C8-708A-4BF0-A90C-1CE0B7D449BA}" destId="{60B1201E-557F-451C-8149-129F26D7BCB1}" srcOrd="0" destOrd="0" presId="urn:microsoft.com/office/officeart/2008/layout/HexagonCluster"/>
    <dgm:cxn modelId="{2D169EED-6991-C64B-B370-116DA2852532}" type="presOf" srcId="{0278A07F-375F-4E11-9FE2-25E29F5A96F3}" destId="{5120D689-3049-4D3A-A7B2-50E1C6C53EFC}" srcOrd="0" destOrd="0" presId="urn:microsoft.com/office/officeart/2008/layout/HexagonCluster"/>
    <dgm:cxn modelId="{2058907A-9A9F-904D-AA78-2C041D9A7521}" type="presOf" srcId="{ED610C31-7298-4EC9-B3AA-BC33AA90D308}" destId="{27506773-5EAC-4B43-8400-501F736B84BF}" srcOrd="0" destOrd="0" presId="urn:microsoft.com/office/officeart/2008/layout/HexagonCluster"/>
    <dgm:cxn modelId="{E72F1DB7-ECC9-7F42-A8D3-9B2E53EA182D}" type="presOf" srcId="{8E51BC63-11CC-437A-A936-0FD73E32BB38}" destId="{BC6D9F3C-44DE-46BC-9791-76375F1B4534}" srcOrd="0" destOrd="0" presId="urn:microsoft.com/office/officeart/2008/layout/HexagonCluster"/>
    <dgm:cxn modelId="{8575D5A0-DD75-4A9F-8C6A-823DBF26E83E}" srcId="{8E51BC63-11CC-437A-A936-0FD73E32BB38}" destId="{0278A07F-375F-4E11-9FE2-25E29F5A96F3}" srcOrd="0" destOrd="0" parTransId="{23A9AB29-5808-461D-A3C1-1E3AB919A249}" sibTransId="{ED610C31-7298-4EC9-B3AA-BC33AA90D308}"/>
    <dgm:cxn modelId="{77950D23-9AD7-423A-9860-ADF6AD1042C8}" srcId="{8E51BC63-11CC-437A-A936-0FD73E32BB38}" destId="{9655DCD6-4DE7-4CAA-A55C-052C251C6927}" srcOrd="4" destOrd="0" parTransId="{02066A77-A10F-4E2A-BAAD-DB465B08D422}" sibTransId="{8952EE9C-60F1-4BDD-A461-541ACE284D64}"/>
    <dgm:cxn modelId="{8DCFB490-1F9E-3B4D-B602-181A13D6BE89}" type="presOf" srcId="{9655DCD6-4DE7-4CAA-A55C-052C251C6927}" destId="{53C58408-A90A-4BC5-A753-15BF9BC602CC}" srcOrd="0" destOrd="0" presId="urn:microsoft.com/office/officeart/2008/layout/HexagonCluster"/>
    <dgm:cxn modelId="{621404E3-1F71-DE41-9543-4E81E179B2B7}" type="presParOf" srcId="{BC6D9F3C-44DE-46BC-9791-76375F1B4534}" destId="{3B06A033-B790-4058-B9E4-913DB28129C7}" srcOrd="0" destOrd="0" presId="urn:microsoft.com/office/officeart/2008/layout/HexagonCluster"/>
    <dgm:cxn modelId="{DC6068B0-A3ED-9042-BA8C-DE0BA94B3270}" type="presParOf" srcId="{3B06A033-B790-4058-B9E4-913DB28129C7}" destId="{5120D689-3049-4D3A-A7B2-50E1C6C53EFC}" srcOrd="0" destOrd="0" presId="urn:microsoft.com/office/officeart/2008/layout/HexagonCluster"/>
    <dgm:cxn modelId="{390E4854-ABBF-2248-8F84-EB96D9DF60FE}" type="presParOf" srcId="{BC6D9F3C-44DE-46BC-9791-76375F1B4534}" destId="{477DE260-64D9-403A-82A0-BCE1180AFBCB}" srcOrd="1" destOrd="0" presId="urn:microsoft.com/office/officeart/2008/layout/HexagonCluster"/>
    <dgm:cxn modelId="{DDC0E88B-50F6-724E-8BE1-F42C4A77A092}" type="presParOf" srcId="{477DE260-64D9-403A-82A0-BCE1180AFBCB}" destId="{B6EE1A9A-8F85-4E80-9F29-57C7372FB44A}" srcOrd="0" destOrd="0" presId="urn:microsoft.com/office/officeart/2008/layout/HexagonCluster"/>
    <dgm:cxn modelId="{35157073-8399-F040-B43F-82C183AE663B}" type="presParOf" srcId="{BC6D9F3C-44DE-46BC-9791-76375F1B4534}" destId="{3336275E-01C9-458E-88DB-ED6B9EED059A}" srcOrd="2" destOrd="0" presId="urn:microsoft.com/office/officeart/2008/layout/HexagonCluster"/>
    <dgm:cxn modelId="{5AE5A177-8C47-D244-AE94-C3F63E35FE7E}" type="presParOf" srcId="{3336275E-01C9-458E-88DB-ED6B9EED059A}" destId="{27506773-5EAC-4B43-8400-501F736B84BF}" srcOrd="0" destOrd="0" presId="urn:microsoft.com/office/officeart/2008/layout/HexagonCluster"/>
    <dgm:cxn modelId="{F80D7F4F-59F7-5448-84F6-DE9F43C57632}" type="presParOf" srcId="{BC6D9F3C-44DE-46BC-9791-76375F1B4534}" destId="{54C65021-4BEB-4AD4-9DCB-9CA19A45089B}" srcOrd="3" destOrd="0" presId="urn:microsoft.com/office/officeart/2008/layout/HexagonCluster"/>
    <dgm:cxn modelId="{91CABCA7-FD10-AB44-91E1-50C562A7965B}" type="presParOf" srcId="{54C65021-4BEB-4AD4-9DCB-9CA19A45089B}" destId="{72FB4984-C784-48FC-A9A4-F6CD19E02DB5}" srcOrd="0" destOrd="0" presId="urn:microsoft.com/office/officeart/2008/layout/HexagonCluster"/>
    <dgm:cxn modelId="{8F372A34-B29F-3648-86A3-2EF48A01F900}" type="presParOf" srcId="{BC6D9F3C-44DE-46BC-9791-76375F1B4534}" destId="{DE0DAEED-A779-4EE3-9E1B-5C344FBAA0C9}" srcOrd="4" destOrd="0" presId="urn:microsoft.com/office/officeart/2008/layout/HexagonCluster"/>
    <dgm:cxn modelId="{C8ADE376-14D0-0744-9A62-97873EFD055D}" type="presParOf" srcId="{DE0DAEED-A779-4EE3-9E1B-5C344FBAA0C9}" destId="{4FFADE12-0296-42F9-A2D8-2BBE41CAFA0C}" srcOrd="0" destOrd="0" presId="urn:microsoft.com/office/officeart/2008/layout/HexagonCluster"/>
    <dgm:cxn modelId="{67E00286-4BB4-5A4D-AFC4-44050F46859F}" type="presParOf" srcId="{BC6D9F3C-44DE-46BC-9791-76375F1B4534}" destId="{8A34BE3B-64E2-4351-BEE8-BB7087E9A4BA}" srcOrd="5" destOrd="0" presId="urn:microsoft.com/office/officeart/2008/layout/HexagonCluster"/>
    <dgm:cxn modelId="{0B302438-45D0-F141-AFA9-2687DC32B348}" type="presParOf" srcId="{8A34BE3B-64E2-4351-BEE8-BB7087E9A4BA}" destId="{E6634751-F58B-4E41-B3E6-106D3C6E7413}" srcOrd="0" destOrd="0" presId="urn:microsoft.com/office/officeart/2008/layout/HexagonCluster"/>
    <dgm:cxn modelId="{455C23A5-1166-CE4F-A9A2-C1D36E086CDC}" type="presParOf" srcId="{BC6D9F3C-44DE-46BC-9791-76375F1B4534}" destId="{D3D1B696-6D38-4F95-95E6-441F61144F76}" srcOrd="6" destOrd="0" presId="urn:microsoft.com/office/officeart/2008/layout/HexagonCluster"/>
    <dgm:cxn modelId="{2622FEC4-C18D-354C-895D-2B2650E04C6F}" type="presParOf" srcId="{D3D1B696-6D38-4F95-95E6-441F61144F76}" destId="{60B1201E-557F-451C-8149-129F26D7BCB1}" srcOrd="0" destOrd="0" presId="urn:microsoft.com/office/officeart/2008/layout/HexagonCluster"/>
    <dgm:cxn modelId="{F452848A-EA33-0F4F-9C15-70C885A5F2AE}" type="presParOf" srcId="{BC6D9F3C-44DE-46BC-9791-76375F1B4534}" destId="{DBB07825-9C19-4917-9756-C682D2228D05}" srcOrd="7" destOrd="0" presId="urn:microsoft.com/office/officeart/2008/layout/HexagonCluster"/>
    <dgm:cxn modelId="{29381EC7-35FA-FF49-8469-609DCD1BB248}" type="presParOf" srcId="{DBB07825-9C19-4917-9756-C682D2228D05}" destId="{56D5F56C-30F0-45EC-B6D6-F0466E82CB6C}" srcOrd="0" destOrd="0" presId="urn:microsoft.com/office/officeart/2008/layout/HexagonCluster"/>
    <dgm:cxn modelId="{044F82F4-2051-4E46-B30A-C6A43C01A3F2}" type="presParOf" srcId="{BC6D9F3C-44DE-46BC-9791-76375F1B4534}" destId="{E4BC42E1-D1DD-4EF3-9B32-06CC7F5E2F6D}" srcOrd="8" destOrd="0" presId="urn:microsoft.com/office/officeart/2008/layout/HexagonCluster"/>
    <dgm:cxn modelId="{389BBF20-ECFA-8E4C-A208-7FA675678D16}" type="presParOf" srcId="{E4BC42E1-D1DD-4EF3-9B32-06CC7F5E2F6D}" destId="{C3DD7224-6A20-49D0-AC8A-8447D7AC7166}" srcOrd="0" destOrd="0" presId="urn:microsoft.com/office/officeart/2008/layout/HexagonCluster"/>
    <dgm:cxn modelId="{A8D47F4F-F44A-874E-8830-D29608A3F9D2}" type="presParOf" srcId="{BC6D9F3C-44DE-46BC-9791-76375F1B4534}" destId="{75E0EEED-1231-456C-A30D-6C1C35E9DC8D}" srcOrd="9" destOrd="0" presId="urn:microsoft.com/office/officeart/2008/layout/HexagonCluster"/>
    <dgm:cxn modelId="{DA6BD2B0-173C-CC48-AD02-29EF34F28E00}" type="presParOf" srcId="{75E0EEED-1231-456C-A30D-6C1C35E9DC8D}" destId="{A10F3364-1C33-4E2D-A87A-2C98A925EBAC}" srcOrd="0" destOrd="0" presId="urn:microsoft.com/office/officeart/2008/layout/HexagonCluster"/>
    <dgm:cxn modelId="{8D3A5A22-2009-B744-B15B-B23F097E8CA6}" type="presParOf" srcId="{BC6D9F3C-44DE-46BC-9791-76375F1B4534}" destId="{F2CCF5F9-42D9-4191-9C36-EE8DEF4DF3F4}" srcOrd="10" destOrd="0" presId="urn:microsoft.com/office/officeart/2008/layout/HexagonCluster"/>
    <dgm:cxn modelId="{13BEFCA4-7817-324B-B903-157FEE7DCFC1}" type="presParOf" srcId="{F2CCF5F9-42D9-4191-9C36-EE8DEF4DF3F4}" destId="{39B1F62A-C9F4-4592-BE71-9E4FF0343B93}" srcOrd="0" destOrd="0" presId="urn:microsoft.com/office/officeart/2008/layout/HexagonCluster"/>
    <dgm:cxn modelId="{CF1E0E1D-048B-F847-934A-330F5E5354AF}" type="presParOf" srcId="{BC6D9F3C-44DE-46BC-9791-76375F1B4534}" destId="{E1037260-76DD-4E08-872F-79E312E4D6EA}" srcOrd="11" destOrd="0" presId="urn:microsoft.com/office/officeart/2008/layout/HexagonCluster"/>
    <dgm:cxn modelId="{0DC7F3B5-29CA-9148-A331-DA6F235302E2}" type="presParOf" srcId="{E1037260-76DD-4E08-872F-79E312E4D6EA}" destId="{CD0CBE34-5DF7-428A-8725-DD431347B54B}" srcOrd="0" destOrd="0" presId="urn:microsoft.com/office/officeart/2008/layout/HexagonCluster"/>
    <dgm:cxn modelId="{415A1C89-6688-3E4E-B5DB-0270F91E57FE}" type="presParOf" srcId="{BC6D9F3C-44DE-46BC-9791-76375F1B4534}" destId="{F7402406-7E41-4DC5-9FF0-F62F391032A5}" srcOrd="12" destOrd="0" presId="urn:microsoft.com/office/officeart/2008/layout/HexagonCluster"/>
    <dgm:cxn modelId="{067670DD-5D4A-B346-9BB7-D198091357AA}" type="presParOf" srcId="{F7402406-7E41-4DC5-9FF0-F62F391032A5}" destId="{7FDD0ACA-29B7-4140-865B-A95E182CC18B}" srcOrd="0" destOrd="0" presId="urn:microsoft.com/office/officeart/2008/layout/HexagonCluster"/>
    <dgm:cxn modelId="{F618676E-3C03-764B-819C-DA395013FB72}" type="presParOf" srcId="{BC6D9F3C-44DE-46BC-9791-76375F1B4534}" destId="{ED21555B-BA63-4763-8A8B-57151F05D137}" srcOrd="13" destOrd="0" presId="urn:microsoft.com/office/officeart/2008/layout/HexagonCluster"/>
    <dgm:cxn modelId="{2FBEFC28-1CCB-5C43-86F1-D31B7CEA7EF4}" type="presParOf" srcId="{ED21555B-BA63-4763-8A8B-57151F05D137}" destId="{94F5440D-BF44-4EBD-8495-CFF613A78946}" srcOrd="0" destOrd="0" presId="urn:microsoft.com/office/officeart/2008/layout/HexagonCluster"/>
    <dgm:cxn modelId="{953E1661-77CF-0943-BB15-734A1D5A06B8}" type="presParOf" srcId="{BC6D9F3C-44DE-46BC-9791-76375F1B4534}" destId="{910F304C-B760-48E7-9767-7331D6D50C5C}" srcOrd="14" destOrd="0" presId="urn:microsoft.com/office/officeart/2008/layout/HexagonCluster"/>
    <dgm:cxn modelId="{5D54E715-B34C-404E-8AD1-B00C23D26220}" type="presParOf" srcId="{910F304C-B760-48E7-9767-7331D6D50C5C}" destId="{5FC1758B-BE2D-48D1-9A31-497F13E7CDF3}" srcOrd="0" destOrd="0" presId="urn:microsoft.com/office/officeart/2008/layout/HexagonCluster"/>
    <dgm:cxn modelId="{6338BEE4-9CD7-A847-BD1A-599E3A8B7DAB}" type="presParOf" srcId="{BC6D9F3C-44DE-46BC-9791-76375F1B4534}" destId="{5441CB4E-27AC-4A98-B02E-CD39728B5986}" srcOrd="15" destOrd="0" presId="urn:microsoft.com/office/officeart/2008/layout/HexagonCluster"/>
    <dgm:cxn modelId="{192FB669-7076-4546-A3FA-7ACACE8086F3}" type="presParOf" srcId="{5441CB4E-27AC-4A98-B02E-CD39728B5986}" destId="{FB9EF224-4A6D-475A-8D0B-A954A7246F88}" srcOrd="0" destOrd="0" presId="urn:microsoft.com/office/officeart/2008/layout/HexagonCluster"/>
    <dgm:cxn modelId="{FC019A3D-E690-1340-9CEB-E85B41D64D20}" type="presParOf" srcId="{BC6D9F3C-44DE-46BC-9791-76375F1B4534}" destId="{2AF9FBDA-147E-47FA-B428-CB3E79568CC3}" srcOrd="16" destOrd="0" presId="urn:microsoft.com/office/officeart/2008/layout/HexagonCluster"/>
    <dgm:cxn modelId="{2630CFFE-A522-424C-A5DD-B1C1DEC4C010}" type="presParOf" srcId="{2AF9FBDA-147E-47FA-B428-CB3E79568CC3}" destId="{53C58408-A90A-4BC5-A753-15BF9BC602CC}" srcOrd="0" destOrd="0" presId="urn:microsoft.com/office/officeart/2008/layout/HexagonCluster"/>
    <dgm:cxn modelId="{5FEC851D-0FFD-6541-AC5D-CF2315928048}" type="presParOf" srcId="{BC6D9F3C-44DE-46BC-9791-76375F1B4534}" destId="{E00530B8-EEEC-4719-B07C-6B809F607F5D}" srcOrd="17" destOrd="0" presId="urn:microsoft.com/office/officeart/2008/layout/HexagonCluster"/>
    <dgm:cxn modelId="{8E4598C7-4944-144F-A394-480BCA807F7D}" type="presParOf" srcId="{E00530B8-EEEC-4719-B07C-6B809F607F5D}" destId="{99535EB4-D843-470C-8761-22861FA7E99A}" srcOrd="0" destOrd="0" presId="urn:microsoft.com/office/officeart/2008/layout/HexagonCluster"/>
    <dgm:cxn modelId="{E35979A9-09A1-E24E-9ABD-6974888E3A0A}" type="presParOf" srcId="{BC6D9F3C-44DE-46BC-9791-76375F1B4534}" destId="{E3BA0358-2682-4AB4-8C87-02ABA1AAD802}" srcOrd="18" destOrd="0" presId="urn:microsoft.com/office/officeart/2008/layout/HexagonCluster"/>
    <dgm:cxn modelId="{8336EF1C-B100-2C4C-84BA-D899EF02F4A4}" type="presParOf" srcId="{E3BA0358-2682-4AB4-8C87-02ABA1AAD802}" destId="{26ADBFF3-1625-4198-8C84-92CC0FE9696E}" srcOrd="0" destOrd="0" presId="urn:microsoft.com/office/officeart/2008/layout/HexagonCluster"/>
    <dgm:cxn modelId="{CC6A38F4-8747-E742-A4A1-6A824D16F7CD}" type="presParOf" srcId="{BC6D9F3C-44DE-46BC-9791-76375F1B4534}" destId="{35421BAA-6002-4B87-93B1-8F2F941A845C}" srcOrd="19" destOrd="0" presId="urn:microsoft.com/office/officeart/2008/layout/HexagonCluster"/>
    <dgm:cxn modelId="{B4EA71B5-6673-6A4D-8CD7-AD923DB4623A}" type="presParOf" srcId="{35421BAA-6002-4B87-93B1-8F2F941A845C}" destId="{CA849B14-461C-429A-AF1A-4988FD0F778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3A2C0-AA60-4A41-A297-00601832A75E}">
      <dsp:nvSpPr>
        <dsp:cNvPr id="0" name=""/>
        <dsp:cNvSpPr/>
      </dsp:nvSpPr>
      <dsp:spPr>
        <a:xfrm>
          <a:off x="1" y="0"/>
          <a:ext cx="1623602" cy="1772195"/>
        </a:xfrm>
        <a:prstGeom prst="roundRect">
          <a:avLst>
            <a:gd name="adj" fmla="val 10000"/>
          </a:avLst>
        </a:prstGeom>
        <a:solidFill>
          <a:srgbClr val="70AD47">
            <a:lumMod val="60000"/>
            <a:lumOff val="40000"/>
          </a:srgbClr>
        </a:solidFill>
        <a:ln w="25400" cap="flat" cmpd="sng" algn="ctr">
          <a:solidFill>
            <a:srgbClr val="61783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o-RO" sz="1400" b="1" i="0" kern="1200" baseline="0" dirty="0">
            <a:solidFill>
              <a:srgbClr val="E7E6E6">
                <a:lumMod val="50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i="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Teste pentru determinarea glucozei în sânge</a:t>
          </a:r>
          <a:endParaRPr lang="ro-RO" sz="1400" kern="1200" dirty="0">
            <a:solidFill>
              <a:schemeClr val="tx1">
                <a:lumMod val="65000"/>
                <a:lumOff val="35000"/>
              </a:schemeClr>
            </a:solidFill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endParaRPr lang="ro-RO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20763" y="729640"/>
        <a:ext cx="1582078" cy="667354"/>
      </dsp:txXfrm>
    </dsp:sp>
    <dsp:sp modelId="{8CA8D422-2D09-4F4A-87BB-8C226D8A8D39}">
      <dsp:nvSpPr>
        <dsp:cNvPr id="0" name=""/>
        <dsp:cNvSpPr/>
      </dsp:nvSpPr>
      <dsp:spPr>
        <a:xfrm>
          <a:off x="472869" y="160483"/>
          <a:ext cx="590140" cy="590140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CAF130-177B-4A52-A062-525F12C539AC}">
      <dsp:nvSpPr>
        <dsp:cNvPr id="0" name=""/>
        <dsp:cNvSpPr/>
      </dsp:nvSpPr>
      <dsp:spPr>
        <a:xfrm>
          <a:off x="1674373" y="0"/>
          <a:ext cx="1623602" cy="1772195"/>
        </a:xfrm>
        <a:prstGeom prst="roundRect">
          <a:avLst>
            <a:gd name="adj" fmla="val 10000"/>
          </a:avLst>
        </a:prstGeom>
        <a:solidFill>
          <a:srgbClr val="D5A117"/>
        </a:solidFill>
        <a:ln w="25400" cap="flat" cmpd="sng" algn="ctr">
          <a:solidFill>
            <a:srgbClr val="FFC000">
              <a:lumMod val="5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1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b="1" i="0" kern="1200" baseline="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o-RO" sz="1400" b="1" i="0" kern="1200" baseline="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i="0" kern="1200" baseline="0" dirty="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+mn-cs"/>
            </a:rPr>
            <a:t>Lanțete</a:t>
          </a:r>
          <a:endParaRPr lang="ro-RO" sz="1400" kern="1200" dirty="0">
            <a:solidFill>
              <a:sysClr val="window" lastClr="FFFFFF"/>
            </a:solidFill>
            <a:latin typeface="Calibri" panose="020F0502020204030204" pitchFamily="34" charset="0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endParaRPr lang="ro-RO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o-RO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1695135" y="729640"/>
        <a:ext cx="1582078" cy="667354"/>
      </dsp:txXfrm>
    </dsp:sp>
    <dsp:sp modelId="{39B13740-CBD2-4773-8CF5-0CEBBDFA8149}">
      <dsp:nvSpPr>
        <dsp:cNvPr id="0" name=""/>
        <dsp:cNvSpPr/>
      </dsp:nvSpPr>
      <dsp:spPr>
        <a:xfrm>
          <a:off x="2191104" y="106331"/>
          <a:ext cx="590140" cy="590140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000" r="-2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83163-2B60-447F-821A-F3A94E9F4CAC}">
      <dsp:nvSpPr>
        <dsp:cNvPr id="0" name=""/>
        <dsp:cNvSpPr/>
      </dsp:nvSpPr>
      <dsp:spPr>
        <a:xfrm>
          <a:off x="3346684" y="0"/>
          <a:ext cx="1671758" cy="1772195"/>
        </a:xfrm>
        <a:prstGeom prst="roundRect">
          <a:avLst>
            <a:gd name="adj" fmla="val 10000"/>
          </a:avLst>
        </a:prstGeom>
        <a:solidFill>
          <a:srgbClr val="70AD47">
            <a:lumMod val="60000"/>
            <a:lumOff val="40000"/>
          </a:srgbClr>
        </a:solidFill>
        <a:ln w="25400" cap="flat" cmpd="sng" algn="ctr">
          <a:solidFill>
            <a:srgbClr val="61783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1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b="1" i="0" kern="1200" baseline="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b="1" i="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Sisteme</a:t>
          </a:r>
          <a:r>
            <a:rPr lang="it-IT" sz="1400" b="1" i="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pentru urostom</a:t>
          </a:r>
          <a:r>
            <a:rPr lang="ro-RO" sz="1400" b="1" i="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ie</a:t>
          </a:r>
          <a:endParaRPr lang="ro-RO" sz="1400" kern="1200" dirty="0">
            <a:solidFill>
              <a:schemeClr val="tx1">
                <a:lumMod val="65000"/>
                <a:lumOff val="35000"/>
              </a:schemeClr>
            </a:solidFill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endParaRPr lang="ro-RO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o-RO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3367446" y="729640"/>
        <a:ext cx="1630234" cy="667354"/>
      </dsp:txXfrm>
    </dsp:sp>
    <dsp:sp modelId="{7122F8A0-AF9C-4911-905B-DC3768AA664E}">
      <dsp:nvSpPr>
        <dsp:cNvPr id="0" name=""/>
        <dsp:cNvSpPr/>
      </dsp:nvSpPr>
      <dsp:spPr>
        <a:xfrm>
          <a:off x="3887493" y="106331"/>
          <a:ext cx="590140" cy="590140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25000" r="-25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A254A5-3653-4153-A4A4-8F412EC20DBC}">
      <dsp:nvSpPr>
        <dsp:cNvPr id="0" name=""/>
        <dsp:cNvSpPr/>
      </dsp:nvSpPr>
      <dsp:spPr>
        <a:xfrm>
          <a:off x="5067150" y="0"/>
          <a:ext cx="1623602" cy="1772195"/>
        </a:xfrm>
        <a:prstGeom prst="roundRect">
          <a:avLst>
            <a:gd name="adj" fmla="val 10000"/>
          </a:avLst>
        </a:prstGeom>
        <a:solidFill>
          <a:srgbClr val="D5A117"/>
        </a:solidFill>
        <a:ln w="25400" cap="flat" cmpd="sng" algn="ctr">
          <a:solidFill>
            <a:srgbClr val="FFC000">
              <a:lumMod val="5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o-RO" sz="1400" b="1" i="0" kern="1200" baseline="0" dirty="0">
            <a:solidFill>
              <a:srgbClr val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i="0" kern="1200" baseline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Pungi</a:t>
          </a:r>
          <a:r>
            <a:rPr lang="ro-RO" sz="1400" b="1" i="0" kern="1200" baseline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/</a:t>
          </a:r>
          <a:r>
            <a:rPr lang="it-IT" sz="1400" b="1" i="0" kern="1200" baseline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ro-RO" sz="1400" b="1" i="0" kern="1200" baseline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sisteme </a:t>
          </a:r>
          <a:r>
            <a:rPr lang="it-IT" sz="1400" b="1" i="0" kern="1200" baseline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pentru </a:t>
          </a:r>
          <a:r>
            <a:rPr lang="ro-RO" sz="1400" b="1" i="0" kern="1200" baseline="0" dirty="0" err="1">
              <a:solidFill>
                <a:srgbClr val="FFFFFF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colostomie</a:t>
          </a:r>
          <a:endParaRPr lang="ro-RO" sz="1400" kern="1200" dirty="0">
            <a:solidFill>
              <a:srgbClr val="FFFFFF"/>
            </a:solidFill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endParaRPr lang="ro-RO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5087912" y="729640"/>
        <a:ext cx="1582078" cy="667354"/>
      </dsp:txXfrm>
    </dsp:sp>
    <dsp:sp modelId="{889B8067-BB1E-42BC-B495-2CF1F32BC633}">
      <dsp:nvSpPr>
        <dsp:cNvPr id="0" name=""/>
        <dsp:cNvSpPr/>
      </dsp:nvSpPr>
      <dsp:spPr>
        <a:xfrm>
          <a:off x="5583881" y="106331"/>
          <a:ext cx="590140" cy="590140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15000" r="-15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4356BC-A97C-4CD5-9406-E4EAD50F2E0B}">
      <dsp:nvSpPr>
        <dsp:cNvPr id="0" name=""/>
        <dsp:cNvSpPr/>
      </dsp:nvSpPr>
      <dsp:spPr>
        <a:xfrm>
          <a:off x="6739461" y="0"/>
          <a:ext cx="1623602" cy="1772195"/>
        </a:xfrm>
        <a:prstGeom prst="roundRect">
          <a:avLst>
            <a:gd name="adj" fmla="val 10000"/>
          </a:avLst>
        </a:prstGeom>
        <a:solidFill>
          <a:srgbClr val="70AD47">
            <a:lumMod val="60000"/>
            <a:lumOff val="40000"/>
          </a:srgbClr>
        </a:solidFill>
        <a:ln w="25400" cap="flat" cmpd="sng" algn="ctr">
          <a:solidFill>
            <a:srgbClr val="FFC000">
              <a:lumMod val="5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o-RO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o-RO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o-RO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b="1" kern="1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Ace, seringi pentru administrarea insulinei</a:t>
          </a:r>
        </a:p>
      </dsp:txBody>
      <dsp:txXfrm>
        <a:off x="6760223" y="729640"/>
        <a:ext cx="1582078" cy="667354"/>
      </dsp:txXfrm>
    </dsp:sp>
    <dsp:sp modelId="{BF3F7557-D876-425D-8D94-37B6F5B0B481}">
      <dsp:nvSpPr>
        <dsp:cNvPr id="0" name=""/>
        <dsp:cNvSpPr/>
      </dsp:nvSpPr>
      <dsp:spPr>
        <a:xfrm>
          <a:off x="7256192" y="106331"/>
          <a:ext cx="590140" cy="590140"/>
        </a:xfrm>
        <a:prstGeom prst="ellipse">
          <a:avLst/>
        </a:prstGeom>
        <a:blipFill rotWithShape="1">
          <a:blip xmlns:r="http://schemas.openxmlformats.org/officeDocument/2006/relationships" r:embed="rId5"/>
          <a:srcRect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CA240-395A-4B62-B9C4-256EC5FB1358}">
      <dsp:nvSpPr>
        <dsp:cNvPr id="0" name=""/>
        <dsp:cNvSpPr/>
      </dsp:nvSpPr>
      <dsp:spPr>
        <a:xfrm flipV="1">
          <a:off x="340223" y="719643"/>
          <a:ext cx="7695916" cy="265829"/>
        </a:xfrm>
        <a:prstGeom prst="leftRightArrow">
          <a:avLst/>
        </a:prstGeo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571641-D291-4AD2-9B85-9708300F6F05}">
      <dsp:nvSpPr>
        <dsp:cNvPr id="0" name=""/>
        <dsp:cNvSpPr/>
      </dsp:nvSpPr>
      <dsp:spPr>
        <a:xfrm>
          <a:off x="1380293" y="0"/>
          <a:ext cx="2996925" cy="29969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4931" tIns="48260" rIns="164931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3800" b="1" kern="1200" dirty="0">
              <a:latin typeface="Calibri" panose="020F0502020204030204" pitchFamily="34" charset="0"/>
            </a:rPr>
            <a:t>Glaucom</a:t>
          </a:r>
          <a:endParaRPr lang="uk-UA" sz="3800" b="1" kern="1200" dirty="0">
            <a:latin typeface="Calibri" panose="020F0502020204030204" pitchFamily="34" charset="0"/>
          </a:endParaRPr>
        </a:p>
      </dsp:txBody>
      <dsp:txXfrm>
        <a:off x="1819183" y="438890"/>
        <a:ext cx="2119145" cy="2119145"/>
      </dsp:txXfrm>
    </dsp:sp>
    <dsp:sp modelId="{D97255E1-EB68-4C23-BEC2-3B2FC52922D5}">
      <dsp:nvSpPr>
        <dsp:cNvPr id="0" name=""/>
        <dsp:cNvSpPr/>
      </dsp:nvSpPr>
      <dsp:spPr>
        <a:xfrm>
          <a:off x="3834679" y="0"/>
          <a:ext cx="2996925" cy="29969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4931" tIns="48260" rIns="164931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3800" b="1" kern="1200" dirty="0">
              <a:latin typeface="Calibri" panose="020F0502020204030204" pitchFamily="34" charset="0"/>
            </a:rPr>
            <a:t>Psoriazis</a:t>
          </a:r>
          <a:endParaRPr lang="uk-UA" sz="3800" b="1" kern="1200" dirty="0">
            <a:latin typeface="Calibri" panose="020F0502020204030204" pitchFamily="34" charset="0"/>
          </a:endParaRPr>
        </a:p>
      </dsp:txBody>
      <dsp:txXfrm>
        <a:off x="4273569" y="438890"/>
        <a:ext cx="2119145" cy="21191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F8687-8B60-4625-9429-F230C4DF6250}">
      <dsp:nvSpPr>
        <dsp:cNvPr id="0" name=""/>
        <dsp:cNvSpPr/>
      </dsp:nvSpPr>
      <dsp:spPr>
        <a:xfrm>
          <a:off x="0" y="0"/>
          <a:ext cx="6988085" cy="211083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505550E-0A82-4AA9-88D2-25E8A9CF52D8}">
      <dsp:nvSpPr>
        <dsp:cNvPr id="0" name=""/>
        <dsp:cNvSpPr/>
      </dsp:nvSpPr>
      <dsp:spPr>
        <a:xfrm>
          <a:off x="0" y="604766"/>
          <a:ext cx="1834515" cy="875498"/>
        </a:xfrm>
        <a:prstGeom prst="roundRect">
          <a:avLst/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LERCANIDIPINUM</a:t>
          </a:r>
          <a:endParaRPr lang="uk-UA" sz="1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2738" y="647504"/>
        <a:ext cx="1749039" cy="790022"/>
      </dsp:txXfrm>
    </dsp:sp>
    <dsp:sp modelId="{BCB76A20-C2C5-46BE-B2DD-1F529CF355A7}">
      <dsp:nvSpPr>
        <dsp:cNvPr id="0" name=""/>
        <dsp:cNvSpPr/>
      </dsp:nvSpPr>
      <dsp:spPr>
        <a:xfrm>
          <a:off x="2227133" y="598113"/>
          <a:ext cx="1860227" cy="820633"/>
        </a:xfrm>
        <a:prstGeom prst="roundRect">
          <a:avLst/>
        </a:prstGeom>
        <a:gradFill rotWithShape="0">
          <a:gsLst>
            <a:gs pos="31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100" b="1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Exclusă limitarea în </a:t>
          </a:r>
          <a:r>
            <a:rPr lang="ro-RO" sz="1100" b="1" kern="1200" dirty="0" err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idicație</a:t>
          </a:r>
          <a:r>
            <a:rPr lang="ro-RO" sz="1100" b="1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900" b="1" i="0" u="none" strike="sngStrike" kern="1200" dirty="0">
              <a:solidFill>
                <a:schemeClr val="tx1">
                  <a:lumMod val="65000"/>
                  <a:lumOff val="35000"/>
                </a:schemeClr>
              </a:solidFill>
            </a:rPr>
            <a:t>pentru </a:t>
          </a:r>
          <a:r>
            <a:rPr lang="ro-RO" sz="900" b="1" i="0" u="none" strike="sngStrike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pacienţii</a:t>
          </a:r>
          <a:r>
            <a:rPr lang="ro-RO" sz="900" b="1" i="0" u="none" strike="sngStrike" kern="1200" dirty="0">
              <a:solidFill>
                <a:schemeClr val="tx1">
                  <a:lumMod val="65000"/>
                  <a:lumOff val="35000"/>
                </a:schemeClr>
              </a:solidFill>
            </a:rPr>
            <a:t> hipertensivi cu </a:t>
          </a:r>
          <a:r>
            <a:rPr lang="ro-RO" sz="900" b="1" i="0" u="none" strike="sngStrike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intoleranţă</a:t>
          </a:r>
          <a:r>
            <a:rPr lang="ro-RO" sz="900" b="1" i="0" u="none" strike="sngStrike" kern="1200" dirty="0">
              <a:solidFill>
                <a:schemeClr val="tx1">
                  <a:lumMod val="65000"/>
                  <a:lumOff val="35000"/>
                </a:schemeClr>
              </a:solidFill>
            </a:rPr>
            <a:t> la </a:t>
          </a:r>
          <a:r>
            <a:rPr lang="ro-RO" sz="900" b="1" i="0" u="none" strike="sngStrike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Amlodipinum</a:t>
          </a:r>
          <a:endParaRPr lang="uk-UA" sz="1200" b="1" i="0" u="none" strike="sngStrike" kern="1200" dirty="0">
            <a:solidFill>
              <a:schemeClr val="tx1">
                <a:lumMod val="65000"/>
                <a:lumOff val="3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267193" y="638173"/>
        <a:ext cx="1780107" cy="740513"/>
      </dsp:txXfrm>
    </dsp:sp>
    <dsp:sp modelId="{835C10FC-9A75-491B-B961-1AD0EA44B8EE}">
      <dsp:nvSpPr>
        <dsp:cNvPr id="0" name=""/>
        <dsp:cNvSpPr/>
      </dsp:nvSpPr>
      <dsp:spPr>
        <a:xfrm>
          <a:off x="4425799" y="613911"/>
          <a:ext cx="1818078" cy="924689"/>
        </a:xfrm>
        <a:prstGeom prst="roundRect">
          <a:avLst/>
        </a:prstGeom>
        <a:gradFill rotWithShape="0">
          <a:gsLst>
            <a:gs pos="31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100" b="1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Modificată rata de compensare (85%)</a:t>
          </a:r>
          <a:endParaRPr lang="uk-UA" sz="1100" b="1" kern="1200" dirty="0">
            <a:solidFill>
              <a:srgbClr val="FFFFFF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470939" y="659051"/>
        <a:ext cx="1727798" cy="8344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F8687-8B60-4625-9429-F230C4DF6250}">
      <dsp:nvSpPr>
        <dsp:cNvPr id="0" name=""/>
        <dsp:cNvSpPr/>
      </dsp:nvSpPr>
      <dsp:spPr>
        <a:xfrm>
          <a:off x="3" y="0"/>
          <a:ext cx="7044878" cy="200539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505550E-0A82-4AA9-88D2-25E8A9CF52D8}">
      <dsp:nvSpPr>
        <dsp:cNvPr id="0" name=""/>
        <dsp:cNvSpPr/>
      </dsp:nvSpPr>
      <dsp:spPr>
        <a:xfrm>
          <a:off x="0" y="551500"/>
          <a:ext cx="1826498" cy="902397"/>
        </a:xfrm>
        <a:prstGeom prst="roundRect">
          <a:avLst/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DAPAGLIFLOZINUM</a:t>
          </a:r>
          <a:endParaRPr lang="uk-UA" sz="1400" b="1" kern="1200" dirty="0">
            <a:solidFill>
              <a:srgbClr val="FFFFFF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4051" y="595551"/>
        <a:ext cx="1738396" cy="814295"/>
      </dsp:txXfrm>
    </dsp:sp>
    <dsp:sp modelId="{0EA1C483-4FC3-4198-9351-74CC06612234}">
      <dsp:nvSpPr>
        <dsp:cNvPr id="0" name=""/>
        <dsp:cNvSpPr/>
      </dsp:nvSpPr>
      <dsp:spPr>
        <a:xfrm>
          <a:off x="2300932" y="556434"/>
          <a:ext cx="1803715" cy="857909"/>
        </a:xfrm>
        <a:prstGeom prst="roundRect">
          <a:avLst/>
        </a:prstGeom>
        <a:gradFill rotWithShape="0">
          <a:gsLst>
            <a:gs pos="31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000" b="1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Exclusă limitarea în </a:t>
          </a:r>
          <a:r>
            <a:rPr lang="ro-RO" sz="1000" b="1" kern="1200" dirty="0" err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idicație</a:t>
          </a:r>
          <a:r>
            <a:rPr lang="ro-RO" sz="1000" b="1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ro-RO" sz="1000" b="1" u="none" strike="sngStrike" kern="1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pentru tratamentul diabetului zaharat de tip 2 cu insuficiență cardiacă cronică</a:t>
          </a:r>
          <a:endParaRPr lang="uk-UA" sz="1000" b="1" u="none" strike="sngStrike" kern="1200" dirty="0">
            <a:solidFill>
              <a:schemeClr val="tx1">
                <a:lumMod val="65000"/>
                <a:lumOff val="3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342812" y="598314"/>
        <a:ext cx="1719955" cy="774149"/>
      </dsp:txXfrm>
    </dsp:sp>
    <dsp:sp modelId="{B21169D0-B721-4955-93AB-914C4CAC4721}">
      <dsp:nvSpPr>
        <dsp:cNvPr id="0" name=""/>
        <dsp:cNvSpPr/>
      </dsp:nvSpPr>
      <dsp:spPr>
        <a:xfrm>
          <a:off x="4552705" y="603163"/>
          <a:ext cx="1822355" cy="878501"/>
        </a:xfrm>
        <a:prstGeom prst="roundRect">
          <a:avLst/>
        </a:prstGeom>
        <a:gradFill rotWithShape="0">
          <a:gsLst>
            <a:gs pos="31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100" b="1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Majorată rata de compensare (65%)</a:t>
          </a:r>
          <a:endParaRPr lang="uk-UA" sz="1100" b="1" kern="1200" dirty="0">
            <a:solidFill>
              <a:srgbClr val="FFFFFF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95590" y="646048"/>
        <a:ext cx="1736585" cy="7927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F8687-8B60-4625-9429-F230C4DF6250}">
      <dsp:nvSpPr>
        <dsp:cNvPr id="0" name=""/>
        <dsp:cNvSpPr/>
      </dsp:nvSpPr>
      <dsp:spPr>
        <a:xfrm>
          <a:off x="3" y="0"/>
          <a:ext cx="7039186" cy="207129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505550E-0A82-4AA9-88D2-25E8A9CF52D8}">
      <dsp:nvSpPr>
        <dsp:cNvPr id="0" name=""/>
        <dsp:cNvSpPr/>
      </dsp:nvSpPr>
      <dsp:spPr>
        <a:xfrm>
          <a:off x="3" y="554587"/>
          <a:ext cx="1879759" cy="932072"/>
        </a:xfrm>
        <a:prstGeom prst="roundRect">
          <a:avLst/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rPr>
            <a:t>SITAGLIPTINUM </a:t>
          </a:r>
          <a:endParaRPr lang="uk-UA" sz="1400" b="1" kern="1200" dirty="0">
            <a:solidFill>
              <a:srgbClr val="FFFFFF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503" y="600087"/>
        <a:ext cx="1788759" cy="841072"/>
      </dsp:txXfrm>
    </dsp:sp>
    <dsp:sp modelId="{BCB76A20-C2C5-46BE-B2DD-1F529CF355A7}">
      <dsp:nvSpPr>
        <dsp:cNvPr id="0" name=""/>
        <dsp:cNvSpPr/>
      </dsp:nvSpPr>
      <dsp:spPr>
        <a:xfrm>
          <a:off x="3194514" y="600814"/>
          <a:ext cx="2147128" cy="911400"/>
        </a:xfrm>
        <a:prstGeom prst="roundRect">
          <a:avLst/>
        </a:prstGeom>
        <a:gradFill rotWithShape="0">
          <a:gsLst>
            <a:gs pos="31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1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Majorată rata de compensare de la 50% la 65% </a:t>
          </a:r>
          <a:endParaRPr lang="uk-UA" sz="11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239005" y="645305"/>
        <a:ext cx="2058146" cy="8224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571641-D291-4AD2-9B85-9708300F6F05}">
      <dsp:nvSpPr>
        <dsp:cNvPr id="0" name=""/>
        <dsp:cNvSpPr/>
      </dsp:nvSpPr>
      <dsp:spPr>
        <a:xfrm>
          <a:off x="10" y="0"/>
          <a:ext cx="2416132" cy="24161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2968" tIns="35560" rIns="132968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>
              <a:latin typeface="Calibri" panose="020F0502020204030204" pitchFamily="34" charset="0"/>
            </a:rPr>
            <a:t>Psoriazis</a:t>
          </a:r>
          <a:endParaRPr lang="uk-UA" sz="2800" b="1" kern="1200" dirty="0">
            <a:latin typeface="Calibri" panose="020F0502020204030204" pitchFamily="34" charset="0"/>
          </a:endParaRPr>
        </a:p>
      </dsp:txBody>
      <dsp:txXfrm>
        <a:off x="353844" y="353834"/>
        <a:ext cx="1708464" cy="17084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571641-D291-4AD2-9B85-9708300F6F05}">
      <dsp:nvSpPr>
        <dsp:cNvPr id="0" name=""/>
        <dsp:cNvSpPr/>
      </dsp:nvSpPr>
      <dsp:spPr>
        <a:xfrm>
          <a:off x="0" y="64171"/>
          <a:ext cx="2491499" cy="24236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7115" tIns="25400" rIns="137115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000" b="1" kern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Lupus</a:t>
          </a:r>
          <a:r>
            <a:rPr lang="ro-RO" sz="2000" b="1" kern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r>
            <a:rPr lang="x-none" sz="2000" b="1" kern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eritematos sistemic</a:t>
          </a:r>
          <a:endParaRPr lang="uk-UA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4872" y="419107"/>
        <a:ext cx="1761755" cy="17137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571641-D291-4AD2-9B85-9708300F6F05}">
      <dsp:nvSpPr>
        <dsp:cNvPr id="0" name=""/>
        <dsp:cNvSpPr/>
      </dsp:nvSpPr>
      <dsp:spPr>
        <a:xfrm>
          <a:off x="0" y="0"/>
          <a:ext cx="2489065" cy="231906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6982" tIns="35560" rIns="136982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>
              <a:effectLst/>
              <a:latin typeface="Calibri" pitchFamily="34" charset="0"/>
              <a:ea typeface="Times New Roman"/>
            </a:rPr>
            <a:t>Scleroza multiplă</a:t>
          </a:r>
          <a:endParaRPr lang="uk-UA" sz="2800" b="1" kern="1200" dirty="0">
            <a:latin typeface="Calibri" pitchFamily="34" charset="0"/>
          </a:endParaRPr>
        </a:p>
      </dsp:txBody>
      <dsp:txXfrm>
        <a:off x="364515" y="339619"/>
        <a:ext cx="1760035" cy="16398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571641-D291-4AD2-9B85-9708300F6F05}">
      <dsp:nvSpPr>
        <dsp:cNvPr id="0" name=""/>
        <dsp:cNvSpPr/>
      </dsp:nvSpPr>
      <dsp:spPr>
        <a:xfrm>
          <a:off x="0" y="0"/>
          <a:ext cx="2214801" cy="20615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1769" tIns="22860" rIns="121769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b="1" kern="1200" dirty="0">
              <a:effectLst/>
              <a:latin typeface="Calibri" pitchFamily="34" charset="0"/>
              <a:ea typeface="Times New Roman"/>
            </a:rPr>
            <a:t>Mielopatia</a:t>
          </a:r>
          <a:endParaRPr lang="uk-UA" sz="1800" b="1" kern="1200" dirty="0">
            <a:latin typeface="Calibri" pitchFamily="34" charset="0"/>
          </a:endParaRPr>
        </a:p>
      </dsp:txBody>
      <dsp:txXfrm>
        <a:off x="324350" y="301901"/>
        <a:ext cx="1566101" cy="145770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571641-D291-4AD2-9B85-9708300F6F05}">
      <dsp:nvSpPr>
        <dsp:cNvPr id="0" name=""/>
        <dsp:cNvSpPr/>
      </dsp:nvSpPr>
      <dsp:spPr>
        <a:xfrm>
          <a:off x="0" y="0"/>
          <a:ext cx="2432318" cy="211479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603" tIns="20320" rIns="113603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600" b="1" kern="1200" dirty="0">
              <a:latin typeface="Calibri" panose="020F0502020204030204" pitchFamily="34" charset="0"/>
            </a:rPr>
            <a:t>Maladii cerebrovasculare</a:t>
          </a:r>
          <a:endParaRPr lang="uk-UA" sz="1600" b="1" kern="1200" dirty="0">
            <a:latin typeface="Calibri" panose="020F0502020204030204" pitchFamily="34" charset="0"/>
          </a:endParaRPr>
        </a:p>
      </dsp:txBody>
      <dsp:txXfrm>
        <a:off x="356205" y="309704"/>
        <a:ext cx="1719908" cy="149538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0D689-3049-4D3A-A7B2-50E1C6C53EFC}">
      <dsp:nvSpPr>
        <dsp:cNvPr id="0" name=""/>
        <dsp:cNvSpPr/>
      </dsp:nvSpPr>
      <dsp:spPr>
        <a:xfrm>
          <a:off x="1394709" y="2489432"/>
          <a:ext cx="1564046" cy="13427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600" kern="1200" dirty="0"/>
            <a:t>Pacienți</a:t>
          </a:r>
          <a:endParaRPr lang="en-US" sz="1600" kern="1200" dirty="0"/>
        </a:p>
      </dsp:txBody>
      <dsp:txXfrm>
        <a:off x="1636944" y="2697398"/>
        <a:ext cx="1079576" cy="926848"/>
      </dsp:txXfrm>
    </dsp:sp>
    <dsp:sp modelId="{B6EE1A9A-8F85-4E80-9F29-57C7372FB44A}">
      <dsp:nvSpPr>
        <dsp:cNvPr id="0" name=""/>
        <dsp:cNvSpPr/>
      </dsp:nvSpPr>
      <dsp:spPr>
        <a:xfrm>
          <a:off x="1383260" y="3126454"/>
          <a:ext cx="182444" cy="15725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506773-5EAC-4B43-8400-501F736B84BF}">
      <dsp:nvSpPr>
        <dsp:cNvPr id="0" name=""/>
        <dsp:cNvSpPr/>
      </dsp:nvSpPr>
      <dsp:spPr>
        <a:xfrm>
          <a:off x="4035551" y="2478616"/>
          <a:ext cx="1564046" cy="134278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FB4984-C784-48FC-A9A4-F6CD19E02DB5}">
      <dsp:nvSpPr>
        <dsp:cNvPr id="0" name=""/>
        <dsp:cNvSpPr/>
      </dsp:nvSpPr>
      <dsp:spPr>
        <a:xfrm>
          <a:off x="1071446" y="2948107"/>
          <a:ext cx="182444" cy="15725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FADE12-0296-42F9-A2D8-2BBE41CAFA0C}">
      <dsp:nvSpPr>
        <dsp:cNvPr id="0" name=""/>
        <dsp:cNvSpPr/>
      </dsp:nvSpPr>
      <dsp:spPr>
        <a:xfrm>
          <a:off x="2691884" y="1779385"/>
          <a:ext cx="1564046" cy="13427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600" kern="1200" dirty="0">
              <a:solidFill>
                <a:srgbClr val="AB0000"/>
              </a:solidFill>
            </a:rPr>
            <a:t>Farmaciști</a:t>
          </a:r>
          <a:endParaRPr lang="en-US" sz="1600" kern="1200" dirty="0">
            <a:solidFill>
              <a:srgbClr val="AB0000"/>
            </a:solidFill>
          </a:endParaRPr>
        </a:p>
      </dsp:txBody>
      <dsp:txXfrm>
        <a:off x="2934119" y="1987351"/>
        <a:ext cx="1079576" cy="926848"/>
      </dsp:txXfrm>
    </dsp:sp>
    <dsp:sp modelId="{E6634751-F58B-4E41-B3E6-106D3C6E7413}">
      <dsp:nvSpPr>
        <dsp:cNvPr id="0" name=""/>
        <dsp:cNvSpPr/>
      </dsp:nvSpPr>
      <dsp:spPr>
        <a:xfrm>
          <a:off x="3768306" y="2940959"/>
          <a:ext cx="182444" cy="15725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1201E-557F-451C-8149-129F26D7BCB1}">
      <dsp:nvSpPr>
        <dsp:cNvPr id="0" name=""/>
        <dsp:cNvSpPr/>
      </dsp:nvSpPr>
      <dsp:spPr>
        <a:xfrm>
          <a:off x="6673884" y="1025373"/>
          <a:ext cx="1564046" cy="1342780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5F56C-30F0-45EC-B6D6-F0466E82CB6C}">
      <dsp:nvSpPr>
        <dsp:cNvPr id="0" name=""/>
        <dsp:cNvSpPr/>
      </dsp:nvSpPr>
      <dsp:spPr>
        <a:xfrm>
          <a:off x="4075144" y="3120735"/>
          <a:ext cx="182444" cy="15725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D7224-6A20-49D0-AC8A-8447D7AC7166}">
      <dsp:nvSpPr>
        <dsp:cNvPr id="0" name=""/>
        <dsp:cNvSpPr/>
      </dsp:nvSpPr>
      <dsp:spPr>
        <a:xfrm>
          <a:off x="1345942" y="1041338"/>
          <a:ext cx="1564046" cy="13427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600" kern="1200" dirty="0">
              <a:solidFill>
                <a:srgbClr val="AB0000"/>
              </a:solidFill>
            </a:rPr>
            <a:t>Medici</a:t>
          </a:r>
          <a:endParaRPr lang="en-US" sz="1600" kern="1200" dirty="0">
            <a:solidFill>
              <a:srgbClr val="AB0000"/>
            </a:solidFill>
          </a:endParaRPr>
        </a:p>
      </dsp:txBody>
      <dsp:txXfrm>
        <a:off x="1588177" y="1249304"/>
        <a:ext cx="1079576" cy="926848"/>
      </dsp:txXfrm>
    </dsp:sp>
    <dsp:sp modelId="{A10F3364-1C33-4E2D-A87A-2C98A925EBAC}">
      <dsp:nvSpPr>
        <dsp:cNvPr id="0" name=""/>
        <dsp:cNvSpPr/>
      </dsp:nvSpPr>
      <dsp:spPr>
        <a:xfrm>
          <a:off x="2417388" y="1066714"/>
          <a:ext cx="182444" cy="15725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B1F62A-C9F4-4592-BE71-9E4FF0343B93}">
      <dsp:nvSpPr>
        <dsp:cNvPr id="0" name=""/>
        <dsp:cNvSpPr/>
      </dsp:nvSpPr>
      <dsp:spPr>
        <a:xfrm>
          <a:off x="2691884" y="294714"/>
          <a:ext cx="1564046" cy="134278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0CBE34-5DF7-428A-8725-DD431347B54B}">
      <dsp:nvSpPr>
        <dsp:cNvPr id="0" name=""/>
        <dsp:cNvSpPr/>
      </dsp:nvSpPr>
      <dsp:spPr>
        <a:xfrm>
          <a:off x="2735836" y="889797"/>
          <a:ext cx="182444" cy="15725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DD0ACA-29B7-4140-865B-A95E182CC18B}">
      <dsp:nvSpPr>
        <dsp:cNvPr id="0" name=""/>
        <dsp:cNvSpPr/>
      </dsp:nvSpPr>
      <dsp:spPr>
        <a:xfrm>
          <a:off x="4036996" y="1038479"/>
          <a:ext cx="1564046" cy="13427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600" kern="1200" dirty="0"/>
            <a:t>Comisii de specialitate</a:t>
          </a:r>
          <a:endParaRPr lang="en-US" sz="1600" kern="1200" dirty="0"/>
        </a:p>
      </dsp:txBody>
      <dsp:txXfrm>
        <a:off x="4279231" y="1246445"/>
        <a:ext cx="1079576" cy="926848"/>
      </dsp:txXfrm>
    </dsp:sp>
    <dsp:sp modelId="{94F5440D-BF44-4EBD-8495-CFF613A78946}">
      <dsp:nvSpPr>
        <dsp:cNvPr id="0" name=""/>
        <dsp:cNvSpPr/>
      </dsp:nvSpPr>
      <dsp:spPr>
        <a:xfrm>
          <a:off x="5146561" y="2145627"/>
          <a:ext cx="182444" cy="15725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C1758B-BE2D-48D1-9A31-497F13E7CDF3}">
      <dsp:nvSpPr>
        <dsp:cNvPr id="0" name=""/>
        <dsp:cNvSpPr/>
      </dsp:nvSpPr>
      <dsp:spPr>
        <a:xfrm>
          <a:off x="5382938" y="1793324"/>
          <a:ext cx="1564046" cy="134278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9EF224-4A6D-475A-8D0B-A954A7246F88}">
      <dsp:nvSpPr>
        <dsp:cNvPr id="0" name=""/>
        <dsp:cNvSpPr/>
      </dsp:nvSpPr>
      <dsp:spPr>
        <a:xfrm>
          <a:off x="5456635" y="2419275"/>
          <a:ext cx="157732" cy="1731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C58408-A90A-4BC5-A753-15BF9BC602CC}">
      <dsp:nvSpPr>
        <dsp:cNvPr id="0" name=""/>
        <dsp:cNvSpPr/>
      </dsp:nvSpPr>
      <dsp:spPr>
        <a:xfrm>
          <a:off x="5358571" y="345587"/>
          <a:ext cx="1564046" cy="13427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600" kern="1200" dirty="0"/>
            <a:t>Asociații pacienți </a:t>
          </a:r>
          <a:endParaRPr lang="en-US" sz="1600" kern="1200" dirty="0"/>
        </a:p>
      </dsp:txBody>
      <dsp:txXfrm>
        <a:off x="5600806" y="553553"/>
        <a:ext cx="1079576" cy="926848"/>
      </dsp:txXfrm>
    </dsp:sp>
    <dsp:sp modelId="{99535EB4-D843-470C-8761-22861FA7E99A}">
      <dsp:nvSpPr>
        <dsp:cNvPr id="0" name=""/>
        <dsp:cNvSpPr/>
      </dsp:nvSpPr>
      <dsp:spPr>
        <a:xfrm>
          <a:off x="6455929" y="1361989"/>
          <a:ext cx="182444" cy="15725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ADBFF3-1625-4198-8C84-92CC0FE9696E}">
      <dsp:nvSpPr>
        <dsp:cNvPr id="0" name=""/>
        <dsp:cNvSpPr/>
      </dsp:nvSpPr>
      <dsp:spPr>
        <a:xfrm>
          <a:off x="85345" y="1804897"/>
          <a:ext cx="1564046" cy="134278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849B14-461C-429A-AF1A-4988FD0F7782}">
      <dsp:nvSpPr>
        <dsp:cNvPr id="0" name=""/>
        <dsp:cNvSpPr/>
      </dsp:nvSpPr>
      <dsp:spPr>
        <a:xfrm>
          <a:off x="6735894" y="1575839"/>
          <a:ext cx="182444" cy="15725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82594-81D2-9D48-BF44-47C931FB7D4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9262F-586A-4446-B03D-D49C45E5F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93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9262F-586A-4446-B03D-D49C45E5FF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200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9262F-586A-4446-B03D-D49C45E5FF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572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B9262F-586A-4446-B03D-D49C45E5FF6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97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B9262F-586A-4446-B03D-D49C45E5FF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97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9262F-586A-4446-B03D-D49C45E5FF6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9262F-586A-4446-B03D-D49C45E5FF6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904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de-DE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de-DE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de-D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de-D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de-DE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de-DE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e-DE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10" Type="http://schemas.openxmlformats.org/officeDocument/2006/relationships/image" Target="../media/image22.png"/><Relationship Id="rId4" Type="http://schemas.openxmlformats.org/officeDocument/2006/relationships/diagramLayout" Target="../diagrams/layout12.xml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2416" y="1399031"/>
            <a:ext cx="6239166" cy="2960685"/>
          </a:xfrm>
        </p:spPr>
        <p:txBody>
          <a:bodyPr>
            <a:noAutofit/>
          </a:bodyPr>
          <a:lstStyle/>
          <a:p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2800" b="1" dirty="0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it-IT" sz="2800" b="1" dirty="0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odificări operate  la actele normative în domeniul </a:t>
            </a:r>
            <a:br>
              <a:rPr lang="it-IT" sz="2800" b="1" dirty="0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800" b="1" dirty="0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medicamentelor și dispozitivelor medicale compensate </a:t>
            </a:r>
            <a:r>
              <a:rPr lang="it-IT" sz="3200" b="1" dirty="0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it-IT" sz="3200" b="1" dirty="0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2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962400"/>
            <a:ext cx="6498159" cy="829056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buClrTx/>
              <a:buSzTx/>
            </a:pPr>
            <a:r>
              <a:rPr lang="ro-RO" sz="2200" b="1" kern="0" dirty="0">
                <a:solidFill>
                  <a:srgbClr val="70AD47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Chișinău,</a:t>
            </a:r>
            <a:r>
              <a:rPr lang="en-US" sz="2200" b="1" kern="0" dirty="0">
                <a:solidFill>
                  <a:srgbClr val="70AD47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2200" b="1" kern="0" dirty="0">
                <a:solidFill>
                  <a:srgbClr val="70AD47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ro-RO" sz="2200" b="1" kern="0" dirty="0">
              <a:solidFill>
                <a:srgbClr val="70AD47">
                  <a:lumMod val="60000"/>
                  <a:lumOff val="4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/>
          </a:p>
        </p:txBody>
      </p:sp>
      <p:pic>
        <p:nvPicPr>
          <p:cNvPr id="4" name="Рисунок 12">
            <a:extLst>
              <a:ext uri="{FF2B5EF4-FFF2-40B4-BE49-F238E27FC236}">
                <a16:creationId xmlns:a16="http://schemas.microsoft.com/office/drawing/2014/main" id="{A33FCDD9-DCCC-4EE8-81E9-174B912C1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458" y="4606834"/>
            <a:ext cx="1711083" cy="1637211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  <a:miter lim="800000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118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E32A788-C8EB-4768-BA42-ABBCB894B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135" y="494753"/>
            <a:ext cx="8042276" cy="1492625"/>
          </a:xfrm>
        </p:spPr>
        <p:txBody>
          <a:bodyPr/>
          <a:lstStyle/>
          <a:p>
            <a:pPr marL="349250" lvl="0" indent="-349250">
              <a:spcBef>
                <a:spcPts val="2000"/>
              </a:spcBef>
            </a:pPr>
            <a:r>
              <a:rPr lang="ro-RO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Din data de 1 august 2023 au intrat în vigoare: </a:t>
            </a:r>
            <a:r>
              <a:rPr lang="ro-RO" sz="2400" dirty="0">
                <a:solidFill>
                  <a:prstClr val="black">
                    <a:lumMod val="65000"/>
                    <a:lumOff val="35000"/>
                  </a:prstClr>
                </a:solidFill>
                <a:ea typeface="+mn-ea"/>
                <a:cs typeface="+mn-cs"/>
              </a:rPr>
              <a:t/>
            </a:r>
            <a:br>
              <a:rPr lang="ro-RO" sz="2400" dirty="0">
                <a:solidFill>
                  <a:prstClr val="black">
                    <a:lumMod val="65000"/>
                    <a:lumOff val="35000"/>
                  </a:prstClr>
                </a:solidFill>
                <a:ea typeface="+mn-ea"/>
                <a:cs typeface="+mn-cs"/>
              </a:rPr>
            </a:br>
            <a:endParaRPr lang="ro-RO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CF15B1C-10AD-438F-B557-7D1301C7F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079" y="1542454"/>
            <a:ext cx="8042276" cy="4343400"/>
          </a:xfrm>
        </p:spPr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o-RO" dirty="0">
                <a:latin typeface="Calibri" panose="020F0502020204030204" pitchFamily="34" charset="0"/>
                <a:cs typeface="Calibri" panose="020F0502020204030204" pitchFamily="34" charset="0"/>
              </a:rPr>
              <a:t>Ordinul nr. 630/180-A din 19.07.2023 cu privire la modificarea Ordinului comun al MS și CNAM nr. 605/ 133 /2022 </a:t>
            </a:r>
            <a:r>
              <a:rPr lang="ro-RO" b="1" i="1" dirty="0">
                <a:latin typeface="Calibri" panose="020F0502020204030204" pitchFamily="34" charset="0"/>
                <a:cs typeface="Calibri" panose="020F0502020204030204" pitchFamily="34" charset="0"/>
              </a:rPr>
              <a:t>cu privire la medicamentele și dispozitivele medicale compensate din fondurile asigurării obligatorii de asistență medicală</a:t>
            </a:r>
          </a:p>
          <a:p>
            <a:pPr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o-RO" dirty="0">
                <a:latin typeface="Calibri" panose="020F0502020204030204" pitchFamily="34" charset="0"/>
                <a:cs typeface="Calibri" panose="020F0502020204030204" pitchFamily="34" charset="0"/>
              </a:rPr>
              <a:t>Ordinul nr. 642/190-A din 26.07.2023 cu privire la modificarea 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Ordinul</a:t>
            </a:r>
            <a:r>
              <a:rPr lang="ro-RO" dirty="0">
                <a:latin typeface="Calibri" panose="020F0502020204030204" pitchFamily="34" charset="0"/>
                <a:cs typeface="Calibri" panose="020F0502020204030204" pitchFamily="34" charset="0"/>
              </a:rPr>
              <a:t>ui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comun MS și CNAM nr.727/494/2016</a:t>
            </a:r>
            <a:r>
              <a:rPr lang="ro-RO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b="1" i="1" dirty="0">
                <a:latin typeface="Calibri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despre aprobarea Regulamentului cu privire la organizarea tratamentului episodic în sala de tratamente/staționar de zi, cabinete de proceduri și la domiciliu, cu medicamente compensate din fondurile</a:t>
            </a:r>
            <a:r>
              <a:rPr lang="ro-RO" sz="20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i="1" dirty="0">
                <a:latin typeface="Calibri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asigurării obligatorii de asistență medicală, a unor maladii frecvent întâlnite în practica medicului de familie</a:t>
            </a:r>
            <a:endParaRPr lang="ro-RO" sz="2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it-IT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ro-R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856262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746" y="3317422"/>
            <a:ext cx="8042276" cy="451755"/>
          </a:xfrm>
        </p:spPr>
        <p:txBody>
          <a:bodyPr/>
          <a:lstStyle/>
          <a:p>
            <a:r>
              <a:rPr lang="ro-RO" sz="2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Lista dispozitivelor medicale compensate din FAOAM include :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977" y="4149509"/>
            <a:ext cx="8352064" cy="1576252"/>
          </a:xfrm>
        </p:spPr>
        <p:txBody>
          <a:bodyPr/>
          <a:lstStyle/>
          <a:p>
            <a:r>
              <a:rPr lang="ro-RO" sz="2000" b="1" dirty="0">
                <a:solidFill>
                  <a:srgbClr val="8BCC2A">
                    <a:lumMod val="50000"/>
                  </a:srgb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.... modele de disp </a:t>
            </a:r>
            <a:endParaRPr lang="ru-RU" dirty="0"/>
          </a:p>
        </p:txBody>
      </p:sp>
      <p:graphicFrame>
        <p:nvGraphicFramePr>
          <p:cNvPr id="4" name="Nomogramă 3">
            <a:extLst>
              <a:ext uri="{FF2B5EF4-FFF2-40B4-BE49-F238E27FC236}">
                <a16:creationId xmlns:a16="http://schemas.microsoft.com/office/drawing/2014/main" id="{313EB02E-CF5F-4777-83B0-26E3247392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1842553"/>
              </p:ext>
            </p:extLst>
          </p:nvPr>
        </p:nvGraphicFramePr>
        <p:xfrm>
          <a:off x="419914" y="3555421"/>
          <a:ext cx="8365127" cy="1772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Sănătate Info - Medicament pentru tratamentul îndelungat al osteoporozei,  inclus în Lista medicamentelor compensate">
            <a:extLst>
              <a:ext uri="{FF2B5EF4-FFF2-40B4-BE49-F238E27FC236}">
                <a16:creationId xmlns:a16="http://schemas.microsoft.com/office/drawing/2014/main" id="{9CA1AC48-DE3D-4B64-A738-DFFDDD330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14" y="649672"/>
            <a:ext cx="3042013" cy="235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2C44D7D-C53D-4A37-8977-24A39FE5A4A0}"/>
              </a:ext>
            </a:extLst>
          </p:cNvPr>
          <p:cNvSpPr txBox="1">
            <a:spLocks/>
          </p:cNvSpPr>
          <p:nvPr/>
        </p:nvSpPr>
        <p:spPr>
          <a:xfrm>
            <a:off x="3904735" y="856913"/>
            <a:ext cx="6804650" cy="1619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o-RO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o-RO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o-RO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o-RO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o-RO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o-RO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o-RO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o-RO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o-RO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o-RO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o-RO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o-RO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o-RO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o-RO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o-RO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o-RO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o-RO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165 Denumiri comune internaționale (DCI)</a:t>
            </a:r>
            <a:endParaRPr lang="ro-RO" sz="2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o-RO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o-RO" sz="2000" b="1" dirty="0">
                <a:solidFill>
                  <a:srgbClr val="D1B7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1235 Denumiri comerciale (DC)</a:t>
            </a:r>
            <a:endParaRPr lang="ru-RU" sz="2000" b="1" dirty="0">
              <a:solidFill>
                <a:srgbClr val="D1B71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0057C3C-40D1-4F9A-A278-2C789896F64A}"/>
              </a:ext>
            </a:extLst>
          </p:cNvPr>
          <p:cNvSpPr txBox="1">
            <a:spLocks/>
          </p:cNvSpPr>
          <p:nvPr/>
        </p:nvSpPr>
        <p:spPr>
          <a:xfrm>
            <a:off x="3585236" y="837383"/>
            <a:ext cx="4815751" cy="181873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C4B3259-6A15-49A0-B6A6-E3FC4CB63303}"/>
              </a:ext>
            </a:extLst>
          </p:cNvPr>
          <p:cNvSpPr txBox="1">
            <a:spLocks/>
          </p:cNvSpPr>
          <p:nvPr/>
        </p:nvSpPr>
        <p:spPr>
          <a:xfrm>
            <a:off x="402499" y="27622"/>
            <a:ext cx="8042276" cy="53163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Lista medicamentelor compensate din FAOAM include: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83527" y="5725761"/>
            <a:ext cx="49015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o-RO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55 modele de dispozitive medicale 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39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1490557" y="1403360"/>
            <a:ext cx="64708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o-RO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126 DCI doze/forme farmaceutice  - SFC  au fost majorate</a:t>
            </a:r>
            <a:endParaRPr lang="ro-R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ro-RO" dirty="0">
                <a:latin typeface="Calibri" panose="020F0502020204030204" pitchFamily="34" charset="0"/>
                <a:cs typeface="Calibri" panose="020F0502020204030204" pitchFamily="34" charset="0"/>
              </a:rPr>
              <a:t>ceea ce va induce direct la micșorarea coplății pacienților </a:t>
            </a:r>
          </a:p>
        </p:txBody>
      </p:sp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1404938" y="2556210"/>
            <a:ext cx="61754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o-RO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DCI doze/forme farmaceutice  - SFC a rămas constante</a:t>
            </a:r>
            <a:endParaRPr lang="uk-U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15" name="TextBox 8"/>
          <p:cNvSpPr txBox="1">
            <a:spLocks noChangeArrowheads="1"/>
          </p:cNvSpPr>
          <p:nvPr/>
        </p:nvSpPr>
        <p:spPr bwMode="auto">
          <a:xfrm>
            <a:off x="1490556" y="3429000"/>
            <a:ext cx="7214531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o-RO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 DCI doze/forme farmaceutice  - SFC au fost  micșorate</a:t>
            </a:r>
          </a:p>
          <a:p>
            <a:pPr eaLnBrk="1" hangingPunct="1"/>
            <a:r>
              <a:rPr lang="ro-RO" dirty="0">
                <a:latin typeface="Calibri" panose="020F0502020204030204" pitchFamily="34" charset="0"/>
                <a:cs typeface="Calibri" panose="020F0502020204030204" pitchFamily="34" charset="0"/>
              </a:rPr>
              <a:t> autorizarea pe piață a mai multe produse generice cu prețuri mai mici, care micșorează mediana calculată din prețurile cu amănuntul la acestea.</a:t>
            </a:r>
          </a:p>
          <a:p>
            <a:pPr eaLnBrk="1" hangingPunct="1"/>
            <a:r>
              <a:rPr lang="ro-RO" dirty="0">
                <a:latin typeface="Calibri" panose="020F0502020204030204" pitchFamily="34" charset="0"/>
                <a:cs typeface="Calibri" panose="020F0502020204030204" pitchFamily="34" charset="0"/>
              </a:rPr>
              <a:t> Pacienții în farmacie vor putea alege denumirea comercială la cel mai avantajos preț.  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7289" y="438912"/>
            <a:ext cx="7994143" cy="612648"/>
          </a:xfrm>
        </p:spPr>
        <p:txBody>
          <a:bodyPr>
            <a:normAutofit fontScale="90000"/>
          </a:bodyPr>
          <a:lstStyle/>
          <a:p>
            <a:r>
              <a:rPr lang="ro-RO" sz="31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o-RO" sz="31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31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27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Actualizarea sumelor fixe compensate (SFC) pentru DCI parțial compensate: </a:t>
            </a:r>
            <a:endParaRPr lang="en-US" sz="27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DC15E587-851F-4689-9478-D867EEB15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635" y="5163312"/>
            <a:ext cx="82414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ro-RO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Impactul bugetar urmare a actualizării SFC  estimativ va fi cca + 8 </a:t>
            </a:r>
            <a:r>
              <a:rPr lang="ro-RO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mln</a:t>
            </a:r>
            <a:r>
              <a:rPr lang="ro-RO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lei din FAOAM </a:t>
            </a:r>
            <a:endParaRPr lang="ro-R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96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/>
      <p:bldP spid="1741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05584422"/>
              </p:ext>
            </p:extLst>
          </p:nvPr>
        </p:nvGraphicFramePr>
        <p:xfrm>
          <a:off x="143739" y="311601"/>
          <a:ext cx="2312797" cy="206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49808" y="3951650"/>
            <a:ext cx="3377272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0" eaLnBrk="1" hangingPunct="1"/>
            <a:r>
              <a:rPr lang="ro-RO" sz="1600" i="1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DCI noi integral compensate:</a:t>
            </a:r>
          </a:p>
          <a:p>
            <a:pPr lvl="0" eaLnBrk="1" hangingPunct="1"/>
            <a:endParaRPr lang="ro-RO" sz="1600" i="1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lvl="0" indent="-285750" eaLnBrk="1" hangingPunct="1">
              <a:buFont typeface="Wingdings" panose="05000000000000000000" pitchFamily="2" charset="2"/>
              <a:buChar char="ü"/>
            </a:pPr>
            <a:r>
              <a:rPr lang="ro-RO" sz="1600" i="1" dirty="0">
                <a:solidFill>
                  <a:srgbClr val="AB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ro-RO" i="1" dirty="0" err="1">
                <a:solidFill>
                  <a:srgbClr val="AB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Dorzolamidum</a:t>
            </a:r>
            <a:r>
              <a:rPr lang="ro-RO" i="1" dirty="0">
                <a:solidFill>
                  <a:srgbClr val="AB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285750" lvl="0" indent="-285750" eaLnBrk="1" hangingPunct="1">
              <a:buFont typeface="Wingdings" panose="05000000000000000000" pitchFamily="2" charset="2"/>
              <a:buChar char="ü"/>
            </a:pPr>
            <a:r>
              <a:rPr lang="ro-RO" i="1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ro-RO" i="1" dirty="0" err="1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Pilocarpinum</a:t>
            </a:r>
            <a:endParaRPr lang="ro-RO" i="1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lvl="0" indent="-285750" eaLnBrk="1" hangingPunct="1">
              <a:buFont typeface="Wingdings" panose="05000000000000000000" pitchFamily="2" charset="2"/>
              <a:buChar char="ü"/>
            </a:pPr>
            <a:r>
              <a:rPr lang="ro-RO" i="1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ro-RO" i="1" dirty="0" err="1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Timololum</a:t>
            </a:r>
            <a:r>
              <a:rPr lang="ro-RO" i="1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+ </a:t>
            </a:r>
            <a:r>
              <a:rPr lang="ro-RO" i="1" dirty="0" err="1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Latanoprostum</a:t>
            </a:r>
            <a:endParaRPr lang="ro-RO" dirty="0">
              <a:solidFill>
                <a:srgbClr val="C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89120" y="3674651"/>
            <a:ext cx="3483864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 eaLnBrk="1" hangingPunct="1"/>
            <a:endParaRPr lang="ru-RU" dirty="0">
              <a:latin typeface="Constantia" charset="0"/>
            </a:endParaRPr>
          </a:p>
          <a:p>
            <a:pPr lvl="0" eaLnBrk="1" hangingPunct="1"/>
            <a:r>
              <a:rPr lang="ro-RO" sz="1600" i="1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DCI nou la rata de compensare 80%:</a:t>
            </a:r>
          </a:p>
          <a:p>
            <a:pPr lvl="0" eaLnBrk="1" hangingPunct="1"/>
            <a:endParaRPr lang="ro-RO" sz="1600" i="1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lvl="0" indent="-285750" eaLnBrk="1" hangingPunct="1">
              <a:buFont typeface="Wingdings" panose="05000000000000000000" pitchFamily="2" charset="2"/>
              <a:buChar char="ü"/>
            </a:pPr>
            <a:r>
              <a:rPr lang="ro-R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Betamethasoni</a:t>
            </a:r>
            <a:r>
              <a:rPr lang="ro-RO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dipropionas</a:t>
            </a:r>
            <a:r>
              <a:rPr lang="ro-RO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ro-RO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Acidum</a:t>
            </a:r>
            <a:r>
              <a:rPr lang="ro-RO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salicylicum</a:t>
            </a:r>
            <a:r>
              <a:rPr lang="ro-RO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 eaLnBrk="1" hangingPunct="1"/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uk-UA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726" name="TextBox 8"/>
          <p:cNvSpPr txBox="1">
            <a:spLocks noChangeArrowheads="1"/>
          </p:cNvSpPr>
          <p:nvPr/>
        </p:nvSpPr>
        <p:spPr bwMode="auto">
          <a:xfrm>
            <a:off x="6786563" y="4357688"/>
            <a:ext cx="187280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graphicFrame>
        <p:nvGraphicFramePr>
          <p:cNvPr id="12" name="Схема 3">
            <a:extLst>
              <a:ext uri="{FF2B5EF4-FFF2-40B4-BE49-F238E27FC236}">
                <a16:creationId xmlns:a16="http://schemas.microsoft.com/office/drawing/2014/main" id="{B5651914-D8B0-4F48-BA82-D5FC4ACD98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9162316"/>
              </p:ext>
            </p:extLst>
          </p:nvPr>
        </p:nvGraphicFramePr>
        <p:xfrm>
          <a:off x="252342" y="877796"/>
          <a:ext cx="8294194" cy="3000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Dreptunghi 12">
            <a:extLst>
              <a:ext uri="{FF2B5EF4-FFF2-40B4-BE49-F238E27FC236}">
                <a16:creationId xmlns:a16="http://schemas.microsoft.com/office/drawing/2014/main" id="{50A1A244-39F8-4ECA-B3C5-4F7954796829}"/>
              </a:ext>
            </a:extLst>
          </p:cNvPr>
          <p:cNvSpPr/>
          <p:nvPr/>
        </p:nvSpPr>
        <p:spPr>
          <a:xfrm>
            <a:off x="426720" y="0"/>
            <a:ext cx="82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Completări la Lista DCI de medicamente compensate pentru tratamentul de durată</a:t>
            </a:r>
            <a:endParaRPr lang="ro-RO" sz="2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Săgeată: stânga-dreapta 13">
            <a:extLst>
              <a:ext uri="{FF2B5EF4-FFF2-40B4-BE49-F238E27FC236}">
                <a16:creationId xmlns:a16="http://schemas.microsoft.com/office/drawing/2014/main" id="{7BC0CE31-B77E-4A05-AB0F-9988E6210707}"/>
              </a:ext>
            </a:extLst>
          </p:cNvPr>
          <p:cNvSpPr/>
          <p:nvPr/>
        </p:nvSpPr>
        <p:spPr>
          <a:xfrm flipV="1">
            <a:off x="1327570" y="3235441"/>
            <a:ext cx="5859614" cy="265829"/>
          </a:xfrm>
          <a:prstGeom prst="leftRightArrow">
            <a:avLst/>
          </a:prstGeom>
          <a:solidFill>
            <a:srgbClr val="4472C4">
              <a:tint val="6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Прямоугольник 1"/>
          <p:cNvSpPr/>
          <p:nvPr/>
        </p:nvSpPr>
        <p:spPr>
          <a:xfrm>
            <a:off x="250862" y="5635393"/>
            <a:ext cx="86422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>
                <a:solidFill>
                  <a:srgbClr val="AB0000"/>
                </a:solidFill>
                <a:latin typeface="Calibri" pitchFamily="34" charset="0"/>
              </a:rPr>
              <a:t> </a:t>
            </a:r>
            <a:endParaRPr lang="ru-RU" dirty="0">
              <a:solidFill>
                <a:srgbClr val="AB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185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67243151"/>
              </p:ext>
            </p:extLst>
          </p:nvPr>
        </p:nvGraphicFramePr>
        <p:xfrm>
          <a:off x="777240" y="538235"/>
          <a:ext cx="7295222" cy="2110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838373341"/>
              </p:ext>
            </p:extLst>
          </p:nvPr>
        </p:nvGraphicFramePr>
        <p:xfrm>
          <a:off x="777240" y="2386584"/>
          <a:ext cx="7044882" cy="2005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450421160"/>
              </p:ext>
            </p:extLst>
          </p:nvPr>
        </p:nvGraphicFramePr>
        <p:xfrm>
          <a:off x="782932" y="4208931"/>
          <a:ext cx="7039190" cy="2071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" name="Dreptunghi 5">
            <a:extLst>
              <a:ext uri="{FF2B5EF4-FFF2-40B4-BE49-F238E27FC236}">
                <a16:creationId xmlns:a16="http://schemas.microsoft.com/office/drawing/2014/main" id="{581E1AFA-7A92-4482-A7BF-E2FFA312BE0C}"/>
              </a:ext>
            </a:extLst>
          </p:cNvPr>
          <p:cNvSpPr/>
          <p:nvPr/>
        </p:nvSpPr>
        <p:spPr>
          <a:xfrm>
            <a:off x="402336" y="64008"/>
            <a:ext cx="8257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o-RO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Modificări la Lista DCI de medicamente compensate pentru tratamentul de durată</a:t>
            </a:r>
          </a:p>
        </p:txBody>
      </p:sp>
      <p:sp>
        <p:nvSpPr>
          <p:cNvPr id="2" name="Săgeată: dreapta 1">
            <a:extLst>
              <a:ext uri="{FF2B5EF4-FFF2-40B4-BE49-F238E27FC236}">
                <a16:creationId xmlns:a16="http://schemas.microsoft.com/office/drawing/2014/main" id="{C1E5D441-8369-4522-87DC-D06CAEE46BF9}"/>
              </a:ext>
            </a:extLst>
          </p:cNvPr>
          <p:cNvSpPr/>
          <p:nvPr/>
        </p:nvSpPr>
        <p:spPr>
          <a:xfrm>
            <a:off x="2622042" y="1367028"/>
            <a:ext cx="38404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Săgeată: dreapta 7">
            <a:extLst>
              <a:ext uri="{FF2B5EF4-FFF2-40B4-BE49-F238E27FC236}">
                <a16:creationId xmlns:a16="http://schemas.microsoft.com/office/drawing/2014/main" id="{09E756CF-B261-4256-AF43-1BE6E3C2010C}"/>
              </a:ext>
            </a:extLst>
          </p:cNvPr>
          <p:cNvSpPr/>
          <p:nvPr/>
        </p:nvSpPr>
        <p:spPr>
          <a:xfrm>
            <a:off x="4892039" y="1367028"/>
            <a:ext cx="310897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Săgeată: dreapta 8">
            <a:extLst>
              <a:ext uri="{FF2B5EF4-FFF2-40B4-BE49-F238E27FC236}">
                <a16:creationId xmlns:a16="http://schemas.microsoft.com/office/drawing/2014/main" id="{18C1BC76-36D0-4BDB-BB3C-7F322AF30ED9}"/>
              </a:ext>
            </a:extLst>
          </p:cNvPr>
          <p:cNvSpPr/>
          <p:nvPr/>
        </p:nvSpPr>
        <p:spPr>
          <a:xfrm>
            <a:off x="2631185" y="3174618"/>
            <a:ext cx="374905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Săgeată: dreapta 9">
            <a:extLst>
              <a:ext uri="{FF2B5EF4-FFF2-40B4-BE49-F238E27FC236}">
                <a16:creationId xmlns:a16="http://schemas.microsoft.com/office/drawing/2014/main" id="{978DF41A-32E3-425B-9D7F-CB34A304E03C}"/>
              </a:ext>
            </a:extLst>
          </p:cNvPr>
          <p:cNvSpPr/>
          <p:nvPr/>
        </p:nvSpPr>
        <p:spPr>
          <a:xfrm>
            <a:off x="4892039" y="3174850"/>
            <a:ext cx="374905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Săgeată: dreapta 10">
            <a:extLst>
              <a:ext uri="{FF2B5EF4-FFF2-40B4-BE49-F238E27FC236}">
                <a16:creationId xmlns:a16="http://schemas.microsoft.com/office/drawing/2014/main" id="{1FA6DED1-5274-4BFC-8938-F27089D6F1A9}"/>
              </a:ext>
            </a:extLst>
          </p:cNvPr>
          <p:cNvSpPr/>
          <p:nvPr/>
        </p:nvSpPr>
        <p:spPr>
          <a:xfrm>
            <a:off x="2916937" y="4982487"/>
            <a:ext cx="722375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328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14" grpId="0">
        <p:bldAsOne/>
      </p:bldGraphic>
      <p:bldGraphic spid="1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13652916"/>
              </p:ext>
            </p:extLst>
          </p:nvPr>
        </p:nvGraphicFramePr>
        <p:xfrm>
          <a:off x="86006" y="134112"/>
          <a:ext cx="2571850" cy="2417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4828" y="802672"/>
            <a:ext cx="568756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 eaLnBrk="1" hangingPunct="1"/>
            <a:endParaRPr lang="ru-RU" dirty="0">
              <a:latin typeface="Constantia" charset="0"/>
            </a:endParaRPr>
          </a:p>
          <a:p>
            <a:pPr algn="just" eaLnBrk="1" hangingPunct="1"/>
            <a:r>
              <a:rPr lang="ro-RO" sz="16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Extinse indicațiile la 4 DCI din Listă care vor putea fi prescrise pentru tratamentul episodic de ambulatoriu a maladiei dermatologice – </a:t>
            </a:r>
            <a:r>
              <a:rPr lang="ro-RO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Psoriazis</a:t>
            </a:r>
            <a:r>
              <a:rPr lang="ro-RO" sz="16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rata de compensare 100% din mediana prețurilor cu amănuntul. </a:t>
            </a:r>
            <a:endParaRPr lang="uk-UA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726" name="TextBox 8"/>
          <p:cNvSpPr txBox="1">
            <a:spLocks noChangeArrowheads="1"/>
          </p:cNvSpPr>
          <p:nvPr/>
        </p:nvSpPr>
        <p:spPr bwMode="auto">
          <a:xfrm>
            <a:off x="6786563" y="4357688"/>
            <a:ext cx="187280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07CF7D9C-F238-4A99-882A-0CD6682778F2}"/>
              </a:ext>
            </a:extLst>
          </p:cNvPr>
          <p:cNvSpPr txBox="1"/>
          <p:nvPr/>
        </p:nvSpPr>
        <p:spPr>
          <a:xfrm>
            <a:off x="457200" y="5857975"/>
            <a:ext cx="830372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o-RO" sz="14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</a:t>
            </a:r>
            <a:r>
              <a:rPr lang="ro-RO" sz="20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!</a:t>
            </a:r>
            <a:r>
              <a:rPr lang="ro-RO" sz="14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Durata de tratament în fiecare caz se apreciază în mod individual de către medicul de familie. </a:t>
            </a:r>
          </a:p>
          <a:p>
            <a:pPr algn="just" eaLnBrk="1" hangingPunct="1"/>
            <a:r>
              <a:rPr lang="ro-RO" sz="1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Durata de tratament indicată servește ca recomandare.</a:t>
            </a:r>
            <a:endParaRPr lang="ro-RO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Dreptunghi 8">
            <a:extLst>
              <a:ext uri="{FF2B5EF4-FFF2-40B4-BE49-F238E27FC236}">
                <a16:creationId xmlns:a16="http://schemas.microsoft.com/office/drawing/2014/main" id="{DFDB84A1-A146-415F-898E-15ADEB315569}"/>
              </a:ext>
            </a:extLst>
          </p:cNvPr>
          <p:cNvSpPr/>
          <p:nvPr/>
        </p:nvSpPr>
        <p:spPr>
          <a:xfrm>
            <a:off x="2316480" y="64008"/>
            <a:ext cx="6827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Completări la Lista DCI de medicamente compensate </a:t>
            </a:r>
          </a:p>
          <a:p>
            <a:pPr algn="ctr"/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pentru tratamentul episodic</a:t>
            </a:r>
            <a:endParaRPr lang="ro-RO" sz="2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magine 20">
            <a:extLst>
              <a:ext uri="{FF2B5EF4-FFF2-40B4-BE49-F238E27FC236}">
                <a16:creationId xmlns:a16="http://schemas.microsoft.com/office/drawing/2014/main" id="{D009A46E-DE2A-4982-865F-FC647A4A78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994" y="2551176"/>
            <a:ext cx="7194917" cy="341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876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89832353"/>
              </p:ext>
            </p:extLst>
          </p:nvPr>
        </p:nvGraphicFramePr>
        <p:xfrm>
          <a:off x="399771" y="387178"/>
          <a:ext cx="2491499" cy="2487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37028" y="886227"/>
            <a:ext cx="57600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0" algn="just" eaLnBrk="1" hangingPunct="1"/>
            <a:r>
              <a:rPr lang="ro-RO" sz="1600" dirty="0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Extinse indicațiile la 3 DCI din grupa antiinflamatoarelor </a:t>
            </a:r>
            <a:r>
              <a:rPr lang="ro-RO" sz="1600" dirty="0" err="1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nesteroidiene</a:t>
            </a:r>
            <a:r>
              <a:rPr lang="ro-RO" sz="1600" dirty="0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care vor putea fi prescrise pentru tratamentul episodic de ambulatoriu a maladiei reumatologice autoimune - </a:t>
            </a:r>
            <a:r>
              <a:rPr lang="ro-RO" sz="1600" b="1" dirty="0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Lupus </a:t>
            </a:r>
            <a:r>
              <a:rPr lang="ro-RO" sz="1600" b="1" dirty="0" err="1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eritimatos</a:t>
            </a:r>
            <a:r>
              <a:rPr lang="ro-RO" sz="1600" b="1" dirty="0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sistemic </a:t>
            </a:r>
            <a:r>
              <a:rPr lang="ro-RO" sz="1600" dirty="0">
                <a:solidFill>
                  <a:srgbClr val="385B22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 adulți la rata de compensare 100% din mediana prețurilor cu amănuntul </a:t>
            </a:r>
            <a:endParaRPr lang="uk-UA" sz="16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726" name="TextBox 8"/>
          <p:cNvSpPr txBox="1">
            <a:spLocks noChangeArrowheads="1"/>
          </p:cNvSpPr>
          <p:nvPr/>
        </p:nvSpPr>
        <p:spPr bwMode="auto">
          <a:xfrm>
            <a:off x="6786563" y="4357688"/>
            <a:ext cx="187280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07CF7D9C-F238-4A99-882A-0CD6682778F2}"/>
              </a:ext>
            </a:extLst>
          </p:cNvPr>
          <p:cNvSpPr txBox="1"/>
          <p:nvPr/>
        </p:nvSpPr>
        <p:spPr>
          <a:xfrm>
            <a:off x="1270730" y="5495104"/>
            <a:ext cx="819359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0" algn="just" eaLnBrk="1" hangingPunct="1"/>
            <a:r>
              <a:rPr lang="ro-RO" sz="20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!</a:t>
            </a:r>
            <a:r>
              <a:rPr lang="ro-RO" sz="14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4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Durata de tratament în fiecare caz se apreciază în mod individual de către medicul de familie. </a:t>
            </a:r>
          </a:p>
          <a:p>
            <a:pPr lvl="0" algn="just" eaLnBrk="1" hangingPunct="1"/>
            <a:r>
              <a:rPr lang="ro-RO" sz="14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Durata de tratament indicată servește ca recomandare.</a:t>
            </a:r>
            <a:endParaRPr lang="ro-RO" sz="1400" i="1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74A1BC47-E708-4169-94EC-3B3C11A25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553791"/>
              </p:ext>
            </p:extLst>
          </p:nvPr>
        </p:nvGraphicFramePr>
        <p:xfrm>
          <a:off x="1270730" y="2998870"/>
          <a:ext cx="7101765" cy="2522082"/>
        </p:xfrm>
        <a:graphic>
          <a:graphicData uri="http://schemas.openxmlformats.org/drawingml/2006/table">
            <a:tbl>
              <a:tblPr firstRow="1" firstCol="1" bandRow="1"/>
              <a:tblGrid>
                <a:gridCol w="909728">
                  <a:extLst>
                    <a:ext uri="{9D8B030D-6E8A-4147-A177-3AD203B41FA5}">
                      <a16:colId xmlns:a16="http://schemas.microsoft.com/office/drawing/2014/main" val="1800057294"/>
                    </a:ext>
                  </a:extLst>
                </a:gridCol>
                <a:gridCol w="2142771">
                  <a:extLst>
                    <a:ext uri="{9D8B030D-6E8A-4147-A177-3AD203B41FA5}">
                      <a16:colId xmlns:a16="http://schemas.microsoft.com/office/drawing/2014/main" val="4106594467"/>
                    </a:ext>
                  </a:extLst>
                </a:gridCol>
                <a:gridCol w="2126476">
                  <a:extLst>
                    <a:ext uri="{9D8B030D-6E8A-4147-A177-3AD203B41FA5}">
                      <a16:colId xmlns:a16="http://schemas.microsoft.com/office/drawing/2014/main" val="3345028022"/>
                    </a:ext>
                  </a:extLst>
                </a:gridCol>
                <a:gridCol w="1922790">
                  <a:extLst>
                    <a:ext uri="{9D8B030D-6E8A-4147-A177-3AD203B41FA5}">
                      <a16:colId xmlns:a16="http://schemas.microsoft.com/office/drawing/2014/main" val="3489979474"/>
                    </a:ext>
                  </a:extLst>
                </a:gridCol>
              </a:tblGrid>
              <a:tr h="268586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1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PCN 318</a:t>
                      </a:r>
                      <a:endParaRPr lang="ro-R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37" marR="6137" marT="6137" marB="61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Antiinflamatoare </a:t>
                      </a:r>
                      <a:r>
                        <a:rPr lang="ro-RO" sz="1200" b="1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nesteroidiene</a:t>
                      </a:r>
                      <a:endParaRPr lang="ro-RO" sz="1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200" b="1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Mod de administrare </a:t>
                      </a:r>
                      <a:endParaRPr lang="ro-RO" sz="1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200" b="1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 Durata tratamentului </a:t>
                      </a:r>
                      <a:endParaRPr lang="ro-RO" sz="1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204012"/>
                  </a:ext>
                </a:extLst>
              </a:tr>
              <a:tr h="500944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200" b="1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Meloxicamum</a:t>
                      </a:r>
                      <a:r>
                        <a:rPr lang="x-none" sz="12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x-none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x-none" sz="11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compr</a:t>
                      </a:r>
                      <a:r>
                        <a:rPr lang="x-none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.)</a:t>
                      </a:r>
                      <a:endParaRPr lang="ro-R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 mg/24ore/per os</a:t>
                      </a:r>
                      <a:endParaRPr lang="ro-R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14-30 zile</a:t>
                      </a:r>
                      <a:endParaRPr lang="ro-R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940142"/>
                  </a:ext>
                </a:extLst>
              </a:tr>
              <a:tr h="376086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200" b="1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Meloxicamum</a:t>
                      </a:r>
                      <a:r>
                        <a:rPr lang="x-none" sz="12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x-none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x-none" sz="11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sol.inj</a:t>
                      </a:r>
                      <a:r>
                        <a:rPr lang="x-none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x-none" sz="11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sau</a:t>
                      </a:r>
                      <a:endParaRPr lang="ro-R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 mg/24 ore/i.m</a:t>
                      </a:r>
                      <a:endParaRPr lang="ro-R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3-6 zile</a:t>
                      </a:r>
                      <a:endParaRPr lang="ro-R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0530246"/>
                  </a:ext>
                </a:extLst>
              </a:tr>
              <a:tr h="688233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200" b="1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Diclofenacum</a:t>
                      </a:r>
                      <a:r>
                        <a:rPr lang="x-none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x-none" sz="11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compr</a:t>
                      </a:r>
                      <a:r>
                        <a:rPr lang="x-none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.,</a:t>
                      </a:r>
                      <a:r>
                        <a:rPr lang="x-none" sz="11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caps</a:t>
                      </a:r>
                      <a:r>
                        <a:rPr lang="x-none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.) </a:t>
                      </a:r>
                      <a:r>
                        <a:rPr lang="x-none" sz="11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sau</a:t>
                      </a:r>
                      <a:endParaRPr lang="ro-R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75-150 mg/24 ore</a:t>
                      </a:r>
                      <a:endParaRPr lang="ro-R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1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pînă</a:t>
                      </a:r>
                      <a:r>
                        <a:rPr lang="ro-RO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la 14 zile</a:t>
                      </a:r>
                      <a:endParaRPr lang="ro-R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5941968"/>
                  </a:ext>
                </a:extLst>
              </a:tr>
              <a:tr h="688233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Nimesulidum</a:t>
                      </a:r>
                      <a:r>
                        <a:rPr lang="ro-RO" sz="12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o-RO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ro-RO" sz="11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compr</a:t>
                      </a:r>
                      <a:r>
                        <a:rPr lang="ro-RO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granule)</a:t>
                      </a:r>
                      <a:endParaRPr lang="ro-R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100-200 mg/24 ore per os</a:t>
                      </a:r>
                      <a:endParaRPr lang="ro-R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1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pînă</a:t>
                      </a:r>
                      <a:r>
                        <a:rPr lang="ro-RO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la 14 zile</a:t>
                      </a:r>
                      <a:endParaRPr lang="ro-R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412" marR="18412" marT="6137" marB="61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096363"/>
                  </a:ext>
                </a:extLst>
              </a:tr>
            </a:tbl>
          </a:graphicData>
        </a:graphic>
      </p:graphicFrame>
      <p:sp>
        <p:nvSpPr>
          <p:cNvPr id="9" name="Dreptunghi 8">
            <a:extLst>
              <a:ext uri="{FF2B5EF4-FFF2-40B4-BE49-F238E27FC236}">
                <a16:creationId xmlns:a16="http://schemas.microsoft.com/office/drawing/2014/main" id="{DFDB84A1-A146-415F-898E-15ADEB315569}"/>
              </a:ext>
            </a:extLst>
          </p:cNvPr>
          <p:cNvSpPr/>
          <p:nvPr/>
        </p:nvSpPr>
        <p:spPr>
          <a:xfrm>
            <a:off x="2316480" y="64008"/>
            <a:ext cx="6827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Completări la Lista DCI de medicamente compensate </a:t>
            </a:r>
          </a:p>
          <a:p>
            <a:pPr algn="ctr"/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pentru tratamentul episodic</a:t>
            </a:r>
            <a:endParaRPr lang="ro-RO" sz="2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3375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34365850"/>
              </p:ext>
            </p:extLst>
          </p:nvPr>
        </p:nvGraphicFramePr>
        <p:xfrm>
          <a:off x="399771" y="482838"/>
          <a:ext cx="2491499" cy="2321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37028" y="844451"/>
            <a:ext cx="587286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o-RO" sz="1600" dirty="0">
                <a:solidFill>
                  <a:srgbClr val="0000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Actualizate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schemele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de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tratament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epizodic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pentru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maladia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– </a:t>
            </a:r>
            <a:r>
              <a:rPr lang="en-US" sz="1600" b="1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Scleroza</a:t>
            </a:r>
            <a:r>
              <a:rPr lang="en-US" sz="1600" b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b="1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multipl</a:t>
            </a:r>
            <a:r>
              <a:rPr lang="ro-RO" sz="1600" b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ă: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o-RO" sz="1600" b="1" i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Excluse 8 DCI </a:t>
            </a:r>
            <a:r>
              <a:rPr lang="ro-RO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din grupele vasodilatatoare periferice, nootrope, vitamine:</a:t>
            </a:r>
            <a:r>
              <a:rPr lang="ro-RO" sz="1600" b="1" i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ro-RO" sz="1600" i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Pentoxifyllinum, Nicergolinum, Aminophyllinum, Dipyridamolum, Vinpocetinum, Piracetamum, Thiamini hydrochloridum, Pyridoxinum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o-RO" sz="1600" b="1" i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Incluse 6 DCI  </a:t>
            </a:r>
            <a:r>
              <a:rPr lang="ro-RO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din grupa  antidepresante, anticonvulsive în durere cronică</a:t>
            </a:r>
            <a:endParaRPr lang="ro-RO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1663" y="2880360"/>
            <a:ext cx="7888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0" algn="just" eaLnBrk="1" hangingPunct="1"/>
            <a:endParaRPr lang="ru-RU" i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0726" name="TextBox 8"/>
          <p:cNvSpPr txBox="1">
            <a:spLocks noChangeArrowheads="1"/>
          </p:cNvSpPr>
          <p:nvPr/>
        </p:nvSpPr>
        <p:spPr bwMode="auto">
          <a:xfrm>
            <a:off x="6786563" y="4357688"/>
            <a:ext cx="187280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589513"/>
              </p:ext>
            </p:extLst>
          </p:nvPr>
        </p:nvGraphicFramePr>
        <p:xfrm>
          <a:off x="863029" y="2880360"/>
          <a:ext cx="7796340" cy="3069336"/>
        </p:xfrm>
        <a:graphic>
          <a:graphicData uri="http://schemas.openxmlformats.org/drawingml/2006/table">
            <a:tbl>
              <a:tblPr firstRow="1" firstCol="1" bandRow="1"/>
              <a:tblGrid>
                <a:gridCol w="1550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4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913">
                <a:tc rowSpan="1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/>
                      </a:r>
                      <a:b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</a:br>
                      <a: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  <a:t>Standarde medicale de diagnostic şi tratament (SMDT) în neurologie</a:t>
                      </a:r>
                      <a:b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</a:br>
                      <a: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  <a:t>(1.3.12)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Glucocorticoizi: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Mod de administrare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Durata tratamentului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Dexamethasonum (sol. inj., sau compr.)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4-20 mg/24 ore i/m, per os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până la 10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7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Antidepresante: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Escitalopramum( compr.)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20mg/24 ore/per os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Fluoxetinum</a:t>
                      </a:r>
                      <a:r>
                        <a:rPr lang="en-US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 </a:t>
                      </a: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(caps.)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20mg/24 ore/per os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Amitriptilinum</a:t>
                      </a:r>
                      <a:r>
                        <a:rPr lang="en-US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  </a:t>
                      </a: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(</a:t>
                      </a:r>
                      <a:r>
                        <a:rPr lang="en-US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 </a:t>
                      </a: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compr.)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25mg/24 ore/per os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7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Anticonvulsive în durere cronic</a:t>
                      </a:r>
                      <a:r>
                        <a:rPr lang="ro-M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ă</a:t>
                      </a: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: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Pregabalinum( caps.)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75mg/12 ore/per os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Gabapentinum( caps.)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300mg/8 ore/per os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Carbamazepinum( compr.,compr.elib.prel.)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300mg/8 ore/per os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8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Antiinflamatoare nesteroidiene:</a:t>
                      </a:r>
                      <a:b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</a:br>
                      <a:r>
                        <a:rPr lang="ro-RO" sz="1200" b="1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Diclofenacum (sol. inj.)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75 mg /24 ore/ i/m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10 zile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5957" marR="25957" marT="8652" marB="86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63029" y="5912759"/>
            <a:ext cx="795178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o-RO" sz="20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!</a:t>
            </a:r>
            <a:r>
              <a:rPr lang="ro-RO" sz="14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4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Durata de tratament în fiecare caz se apreciază în mod individual de către medicul de familie. </a:t>
            </a:r>
          </a:p>
          <a:p>
            <a:pPr lvl="0" algn="just"/>
            <a:r>
              <a:rPr lang="ro-RO" sz="14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Durata de tratament indicată servește ca recomandare.</a:t>
            </a:r>
            <a:endParaRPr lang="ro-RO" sz="1400" i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Dreptunghi 8">
            <a:extLst>
              <a:ext uri="{FF2B5EF4-FFF2-40B4-BE49-F238E27FC236}">
                <a16:creationId xmlns:a16="http://schemas.microsoft.com/office/drawing/2014/main" id="{DFDB84A1-A146-415F-898E-15ADEB315569}"/>
              </a:ext>
            </a:extLst>
          </p:cNvPr>
          <p:cNvSpPr/>
          <p:nvPr/>
        </p:nvSpPr>
        <p:spPr>
          <a:xfrm>
            <a:off x="2316480" y="64008"/>
            <a:ext cx="6827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Modificări la Lista DCI de medicamente compensate </a:t>
            </a:r>
          </a:p>
          <a:p>
            <a:pPr algn="ctr"/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pentru tratamentul episodic</a:t>
            </a:r>
            <a:endParaRPr lang="ro-RO" sz="2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846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14450571"/>
              </p:ext>
            </p:extLst>
          </p:nvPr>
        </p:nvGraphicFramePr>
        <p:xfrm>
          <a:off x="265659" y="141029"/>
          <a:ext cx="2270277" cy="2062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41954" y="734723"/>
            <a:ext cx="58728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o-RO" sz="1600" dirty="0">
                <a:solidFill>
                  <a:srgbClr val="0000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Actualizate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schemele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de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tratament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epizodic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pentru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maladia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–</a:t>
            </a:r>
            <a:r>
              <a:rPr lang="en-US" sz="1600" b="1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Mielopatia</a:t>
            </a:r>
            <a:r>
              <a:rPr lang="ro-RO" sz="1600" b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:</a:t>
            </a:r>
            <a:endParaRPr lang="en-US" sz="1600" b="1" dirty="0">
              <a:solidFill>
                <a:schemeClr val="bg2"/>
              </a:solidFill>
              <a:latin typeface="Calibri" pitchFamily="34" charset="0"/>
              <a:ea typeface="+mj-ea"/>
              <a:cs typeface="+mj-cs"/>
            </a:endParaRPr>
          </a:p>
          <a:p>
            <a:pPr algn="just" eaLnBrk="1" hangingPunct="1"/>
            <a:r>
              <a:rPr lang="ro-RO" sz="1600" b="1" i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- Excluse 2 DCI </a:t>
            </a:r>
            <a:r>
              <a:rPr lang="ro-RO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:</a:t>
            </a:r>
            <a:r>
              <a:rPr lang="ro-RO" sz="1600" b="1" i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ro-RO" sz="1600" i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Dipyridamolum, Neostigminum</a:t>
            </a:r>
          </a:p>
          <a:p>
            <a:pPr algn="just" eaLnBrk="1" hangingPunct="1"/>
            <a:r>
              <a:rPr lang="ro-RO" sz="1600" b="1" i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-Incluse 6 DCI  </a:t>
            </a:r>
            <a:r>
              <a:rPr lang="ro-RO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din grupa antiagregante plachetare, glucocorticoizi, antidepresante, anticonvulsive în durere cronică, miorelaxante</a:t>
            </a:r>
            <a:endParaRPr lang="ro-RO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1663" y="2880360"/>
            <a:ext cx="7888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0" algn="just" eaLnBrk="1" hangingPunct="1"/>
            <a:endParaRPr lang="ru-RU" i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0726" name="TextBox 8"/>
          <p:cNvSpPr txBox="1">
            <a:spLocks noChangeArrowheads="1"/>
          </p:cNvSpPr>
          <p:nvPr/>
        </p:nvSpPr>
        <p:spPr bwMode="auto">
          <a:xfrm>
            <a:off x="6786563" y="4357688"/>
            <a:ext cx="187280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40255"/>
              </p:ext>
            </p:extLst>
          </p:nvPr>
        </p:nvGraphicFramePr>
        <p:xfrm>
          <a:off x="615215" y="2203674"/>
          <a:ext cx="8044153" cy="4258380"/>
        </p:xfrm>
        <a:graphic>
          <a:graphicData uri="http://schemas.openxmlformats.org/drawingml/2006/table">
            <a:tbl>
              <a:tblPr firstRow="1" firstCol="1" bandRow="1"/>
              <a:tblGrid>
                <a:gridCol w="1441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4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1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5686">
                <a:tc rowSpan="18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 b="1" dirty="0">
                          <a:effectLst/>
                          <a:latin typeface="Calibri" pitchFamily="34" charset="0"/>
                          <a:ea typeface="Times New Roman"/>
                        </a:rPr>
                        <a:t/>
                      </a:r>
                      <a:br>
                        <a:rPr lang="ro-RO" sz="1100" b="1" dirty="0">
                          <a:effectLst/>
                          <a:latin typeface="Calibri" pitchFamily="34" charset="0"/>
                          <a:ea typeface="Times New Roman"/>
                        </a:rPr>
                      </a:br>
                      <a:r>
                        <a:rPr lang="ro-RO" sz="1100" b="1" dirty="0">
                          <a:effectLst/>
                          <a:latin typeface="Calibri" pitchFamily="34" charset="0"/>
                          <a:ea typeface="Times New Roman"/>
                        </a:rPr>
                        <a:t>SMDT în neurologie 1.3.10)</a:t>
                      </a:r>
                      <a:endParaRPr lang="ru-RU" sz="11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 b="1" dirty="0">
                          <a:effectLst/>
                          <a:latin typeface="Calibri" pitchFamily="34" charset="0"/>
                          <a:ea typeface="Times New Roman"/>
                        </a:rPr>
                        <a:t>Mielopatia poate fi:</a:t>
                      </a:r>
                      <a:endParaRPr lang="ru-RU" sz="11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ro-RO" sz="1100" b="1" dirty="0">
                          <a:effectLst/>
                          <a:latin typeface="Calibri" pitchFamily="34" charset="0"/>
                          <a:ea typeface="Times New Roman"/>
                        </a:rPr>
                        <a:t>Compresiva</a:t>
                      </a:r>
                      <a:endParaRPr lang="ru-RU" sz="11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ro-RO" sz="1100" b="1" dirty="0">
                          <a:effectLst/>
                          <a:latin typeface="Calibri" pitchFamily="34" charset="0"/>
                          <a:ea typeface="Times New Roman"/>
                        </a:rPr>
                        <a:t>Ischemica</a:t>
                      </a:r>
                      <a:endParaRPr lang="ru-RU" sz="11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ro-RO" sz="1100" b="1" dirty="0">
                          <a:effectLst/>
                          <a:latin typeface="Calibri" pitchFamily="34" charset="0"/>
                          <a:ea typeface="Times New Roman"/>
                        </a:rPr>
                        <a:t>Inflamatorie </a:t>
                      </a:r>
                      <a:endParaRPr lang="ru-RU" sz="11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o-RO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Times New Roman"/>
                          <a:cs typeface="+mn-cs"/>
                        </a:rPr>
                        <a:t>Antitrombotice, antiagregante plachetare: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itchFamily="34" charset="0"/>
                        <a:ea typeface="Times New Roman"/>
                        <a:cs typeface="+mn-cs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Mod de administrare</a:t>
                      </a:r>
                      <a:endParaRPr lang="ru-RU" sz="1200" b="1" i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Durate tratamentului</a:t>
                      </a:r>
                      <a:endParaRPr lang="ru-RU" sz="1200" b="1" i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264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i="0" dirty="0" err="1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Acidum</a:t>
                      </a:r>
                      <a:r>
                        <a:rPr lang="en-US" sz="1200" b="1" i="0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 </a:t>
                      </a:r>
                      <a:r>
                        <a:rPr lang="en-US" sz="1200" b="1" i="0" dirty="0" err="1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acetylsalicylicum</a:t>
                      </a:r>
                      <a:r>
                        <a:rPr lang="en-US" sz="1200" b="1" i="0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 (</a:t>
                      </a:r>
                      <a:r>
                        <a:rPr lang="en-US" sz="1200" b="1" i="0" dirty="0" err="1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compr</a:t>
                      </a:r>
                      <a:r>
                        <a:rPr lang="en-US" sz="1200" b="1" i="0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.)</a:t>
                      </a:r>
                      <a:endParaRPr lang="ru-RU" sz="1200" b="1" i="0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75mg/24 ore/per os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 până la 30 zile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Glucocorticoizi: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Dexamethasonum (sol. inj., sau compr.)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4-20 mg/24 ore i/m, per os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până la 10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>
                          <a:effectLst/>
                          <a:latin typeface="Calibri" pitchFamily="34" charset="0"/>
                          <a:ea typeface="Times New Roman"/>
                        </a:rPr>
                        <a:t>Antiinflamatoare nesteroidiene: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effectLst/>
                          <a:latin typeface="Calibri" pitchFamily="34" charset="0"/>
                          <a:ea typeface="Times New Roman"/>
                        </a:rPr>
                        <a:t>Diclofenacum (compr.)</a:t>
                      </a:r>
                      <a:endParaRPr lang="ru-RU" sz="12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50 mg/12 ore/per os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până la 10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>
                          <a:effectLst/>
                          <a:latin typeface="Calibri" pitchFamily="34" charset="0"/>
                          <a:ea typeface="Times New Roman"/>
                        </a:rPr>
                        <a:t>Anticonvulsive in durere cronică: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3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Pregabalinum( caps.)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75mg/12 ore/per os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9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Gabapentinum( caps.)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300mg/8 ore/per os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1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>
                          <a:effectLst/>
                          <a:latin typeface="Calibri" pitchFamily="34" charset="0"/>
                          <a:ea typeface="Times New Roman"/>
                        </a:rPr>
                        <a:t>Antidepresante în durerea cronică: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3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Amitriptilinum( compr.)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25mg/24 ore/per os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>
                          <a:effectLst/>
                          <a:latin typeface="Calibri" pitchFamily="34" charset="0"/>
                          <a:ea typeface="Times New Roman"/>
                        </a:rPr>
                        <a:t>Miorelaxante centrale: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3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Tizanidinum (compr)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4mg/12 ore/per os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14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90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>
                          <a:effectLst/>
                          <a:latin typeface="Calibri" pitchFamily="34" charset="0"/>
                          <a:ea typeface="Times New Roman"/>
                        </a:rPr>
                        <a:t>Vasodilatatoare periferice, derivaţi purinici: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0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effectLst/>
                          <a:latin typeface="Calibri" pitchFamily="34" charset="0"/>
                          <a:ea typeface="Times New Roman"/>
                        </a:rPr>
                        <a:t>Pentoxifyllinum (sol.inj.)</a:t>
                      </a:r>
                      <a:endParaRPr lang="ru-RU" sz="12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5ml 2%/24 ore/i/v perfuzie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până la 10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1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>
                          <a:effectLst/>
                          <a:latin typeface="Calibri" pitchFamily="34" charset="0"/>
                          <a:ea typeface="Times New Roman"/>
                        </a:rPr>
                        <a:t>Vitamine: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66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Thiamini hydrochloridum (sol. inj.)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5% 1ml/24 ore/i.m,i/v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până la 10 zile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0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Pyridoxinum (sol. inj.)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Calibri" pitchFamily="34" charset="0"/>
                          <a:ea typeface="Times New Roman"/>
                        </a:rPr>
                        <a:t>5%- 2,0 ml/12 ore/i.m, i/v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Calibri" pitchFamily="34" charset="0"/>
                          <a:ea typeface="Times New Roman"/>
                        </a:rPr>
                        <a:t>până la 10 zile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4" name="Dreptunghi 8">
            <a:extLst>
              <a:ext uri="{FF2B5EF4-FFF2-40B4-BE49-F238E27FC236}">
                <a16:creationId xmlns:a16="http://schemas.microsoft.com/office/drawing/2014/main" id="{DFDB84A1-A146-415F-898E-15ADEB315569}"/>
              </a:ext>
            </a:extLst>
          </p:cNvPr>
          <p:cNvSpPr/>
          <p:nvPr/>
        </p:nvSpPr>
        <p:spPr>
          <a:xfrm>
            <a:off x="2316480" y="64008"/>
            <a:ext cx="6827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Modificări la Lista DCI de medicamente compensate </a:t>
            </a:r>
          </a:p>
          <a:p>
            <a:pPr algn="ctr"/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pentru tratamentul episodic</a:t>
            </a:r>
            <a:endParaRPr lang="ro-RO" sz="2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159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19269521"/>
              </p:ext>
            </p:extLst>
          </p:nvPr>
        </p:nvGraphicFramePr>
        <p:xfrm>
          <a:off x="509499" y="210467"/>
          <a:ext cx="2432455" cy="2252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41954" y="710339"/>
            <a:ext cx="587286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o-RO" sz="1600" dirty="0">
                <a:solidFill>
                  <a:srgbClr val="0000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Actualizate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schemele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de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tratament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epizodic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pentru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maladia</a:t>
            </a:r>
            <a:r>
              <a:rPr lang="ro-RO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cerebrovasculară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–</a:t>
            </a:r>
            <a:r>
              <a:rPr lang="ro-RO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 </a:t>
            </a:r>
            <a:r>
              <a:rPr lang="ro-RO" sz="16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/>
                <a:cs typeface="+mn-cs"/>
              </a:rPr>
              <a:t>Encefalopatia mixtă cronică</a:t>
            </a:r>
            <a:r>
              <a:rPr lang="ro-RO" sz="16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+mj-ea"/>
                <a:cs typeface="+mj-cs"/>
              </a:rPr>
              <a:t>:</a:t>
            </a:r>
            <a:endParaRPr lang="en-US" sz="1600" b="1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+mj-ea"/>
              <a:cs typeface="+mj-cs"/>
            </a:endParaRPr>
          </a:p>
          <a:p>
            <a:pPr algn="just" eaLnBrk="1" hangingPunct="1"/>
            <a:r>
              <a:rPr lang="ro-RO" sz="1600" b="1" i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- Excluse 2 DCI </a:t>
            </a:r>
            <a:r>
              <a:rPr lang="ro-RO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:</a:t>
            </a:r>
            <a:r>
              <a:rPr lang="ro-RO" sz="1600" b="1" i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ro-RO" sz="1600" i="1" dirty="0">
                <a:solidFill>
                  <a:schemeClr val="bg2"/>
                </a:solidFill>
                <a:latin typeface="Times New Roman"/>
                <a:ea typeface="Times New Roman"/>
              </a:rPr>
              <a:t>Nicergolinum, Dipyridamolum</a:t>
            </a:r>
            <a:endParaRPr lang="ro-RO" sz="1600" i="1" dirty="0">
              <a:solidFill>
                <a:schemeClr val="bg2"/>
              </a:solidFill>
              <a:latin typeface="Calibri" pitchFamily="34" charset="0"/>
              <a:ea typeface="+mj-ea"/>
              <a:cs typeface="+mj-cs"/>
            </a:endParaRPr>
          </a:p>
          <a:p>
            <a:pPr algn="just" eaLnBrk="1" hangingPunct="1"/>
            <a:r>
              <a:rPr lang="ro-RO" sz="1600" b="1" i="1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-Incluse 4 DCI  </a:t>
            </a:r>
            <a:r>
              <a:rPr lang="ro-RO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din grupa antidepresante și medicamente pentru tulburări cognitive</a:t>
            </a: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+mj-ea"/>
                <a:cs typeface="+mj-cs"/>
              </a:rPr>
              <a:t> </a:t>
            </a:r>
            <a:endParaRPr lang="ro-MD" sz="1600" dirty="0">
              <a:solidFill>
                <a:schemeClr val="bg2"/>
              </a:solidFill>
              <a:latin typeface="Calibri" pitchFamily="34" charset="0"/>
              <a:ea typeface="+mj-ea"/>
              <a:cs typeface="+mj-cs"/>
            </a:endParaRPr>
          </a:p>
          <a:p>
            <a:pPr algn="just" eaLnBrk="1" hangingPunct="1"/>
            <a:r>
              <a:rPr lang="ro-RO" sz="12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!</a:t>
            </a:r>
            <a:r>
              <a:rPr lang="en-US" sz="12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MD" sz="1200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Urmare a actualizării schemelor de tratament, pentru </a:t>
            </a:r>
            <a: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DCI</a:t>
            </a:r>
            <a:r>
              <a:rPr lang="ro-MD" sz="1200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itchFamily="34" charset="0"/>
                <a:ea typeface="Times New Roman"/>
              </a:rPr>
              <a:t>Memantinum</a:t>
            </a:r>
            <a:r>
              <a:rPr lang="ro-MD" sz="1200" b="1" dirty="0">
                <a:solidFill>
                  <a:srgbClr val="AB0000"/>
                </a:solidFill>
                <a:latin typeface="Calibri" pitchFamily="34" charset="0"/>
                <a:ea typeface="Times New Roman"/>
              </a:rPr>
              <a:t>, Donepezilum, Escitalopramum, Amitriptylinum, Carbamazepinum, Acidum acetylsalicylicum</a:t>
            </a:r>
            <a:r>
              <a:rPr lang="en-US" sz="1200" b="1" dirty="0">
                <a:solidFill>
                  <a:srgbClr val="AB0000"/>
                </a:solidFill>
                <a:latin typeface="Calibri" pitchFamily="34" charset="0"/>
                <a:ea typeface="Times New Roman"/>
              </a:rPr>
              <a:t> </a:t>
            </a:r>
            <a: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 </a:t>
            </a:r>
            <a:r>
              <a:rPr lang="en-US" sz="1200" dirty="0" err="1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fost</a:t>
            </a:r>
            <a: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extinse</a:t>
            </a:r>
            <a: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indica</a:t>
            </a:r>
            <a:r>
              <a:rPr lang="ro-MD" sz="1200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ț</a:t>
            </a:r>
            <a:r>
              <a:rPr lang="en-US" sz="1200" dirty="0" err="1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iil</a:t>
            </a:r>
            <a:r>
              <a:rPr lang="ro-MD" sz="1200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și au fost atribuite </a:t>
            </a:r>
            <a:r>
              <a:rPr lang="ro-MD" sz="1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coduri DCI noi</a:t>
            </a:r>
            <a:r>
              <a:rPr lang="ro-MD" sz="12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o-RO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1663" y="2880360"/>
            <a:ext cx="7888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0" algn="just" eaLnBrk="1" hangingPunct="1"/>
            <a:endParaRPr lang="ru-RU" i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0726" name="TextBox 8"/>
          <p:cNvSpPr txBox="1">
            <a:spLocks noChangeArrowheads="1"/>
          </p:cNvSpPr>
          <p:nvPr/>
        </p:nvSpPr>
        <p:spPr bwMode="auto">
          <a:xfrm>
            <a:off x="6786563" y="4357688"/>
            <a:ext cx="187280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069515"/>
              </p:ext>
            </p:extLst>
          </p:nvPr>
        </p:nvGraphicFramePr>
        <p:xfrm>
          <a:off x="860806" y="2651109"/>
          <a:ext cx="7624825" cy="2904744"/>
        </p:xfrm>
        <a:graphic>
          <a:graphicData uri="http://schemas.openxmlformats.org/drawingml/2006/table">
            <a:tbl>
              <a:tblPr firstRow="1" firstCol="1" bandRow="1"/>
              <a:tblGrid>
                <a:gridCol w="1510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6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1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7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rowSpan="9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  <a:t/>
                      </a:r>
                      <a:b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</a:br>
                      <a:r>
                        <a:rPr lang="ro-RO" sz="1200" b="1" dirty="0">
                          <a:effectLst/>
                          <a:latin typeface="Calibri" pitchFamily="34" charset="0"/>
                          <a:ea typeface="Times New Roman"/>
                        </a:rPr>
                        <a:t>SMDT în neurologie 1.3.10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>
                          <a:effectLst/>
                          <a:latin typeface="Calibri" pitchFamily="34" charset="0"/>
                          <a:ea typeface="Times New Roman"/>
                        </a:rPr>
                        <a:t>Vasodilatatoare periferice: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Mod de administrare</a:t>
                      </a:r>
                      <a:endParaRPr lang="ru-RU" sz="1200" b="1" i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Durate tratamentului</a:t>
                      </a:r>
                      <a:endParaRPr lang="ru-RU" sz="1200" b="1" i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320" marR="6320" marT="2107" marB="21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effectLst/>
                          <a:latin typeface="Calibri" pitchFamily="34" charset="0"/>
                          <a:ea typeface="Times New Roman"/>
                        </a:rPr>
                        <a:t>Pentoxifyllinum (sol. inj.)</a:t>
                      </a:r>
                      <a:endParaRPr lang="ru-RU" sz="12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2% 5 ml/24 ore/ i/v perfuzie 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10 zile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In tulburari cognitive</a:t>
                      </a:r>
                      <a:r>
                        <a:rPr lang="en-US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: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Memantinum</a:t>
                      </a:r>
                      <a:r>
                        <a:rPr lang="en-US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compr</a:t>
                      </a:r>
                      <a:r>
                        <a:rPr lang="en-US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Donepezilum</a:t>
                      </a:r>
                      <a:r>
                        <a:rPr lang="en-US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compr</a:t>
                      </a:r>
                      <a:r>
                        <a:rPr lang="en-US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10mg/12 ore/per os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5mg/ 12 ore/per os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 dirty="0">
                          <a:effectLst/>
                          <a:latin typeface="Calibri" pitchFamily="34" charset="0"/>
                          <a:ea typeface="Times New Roman"/>
                        </a:rPr>
                        <a:t>Antidepresante: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Escitalopramum ( compr.)</a:t>
                      </a:r>
                      <a:endParaRPr lang="ru-RU" sz="1200" b="1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  <a:t>20 mg/24 ore/per os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AB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Amitriptilinum ( compr.)</a:t>
                      </a:r>
                      <a:endParaRPr lang="ru-RU" sz="1200" b="1" dirty="0">
                        <a:solidFill>
                          <a:srgbClr val="AB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  <a:t>25mg/ 24 ore/ per os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b="1" i="1">
                          <a:effectLst/>
                          <a:latin typeface="Calibri" pitchFamily="34" charset="0"/>
                          <a:ea typeface="Times New Roman"/>
                        </a:rPr>
                        <a:t>Nootrope: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23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Calibri" pitchFamily="34" charset="0"/>
                          <a:ea typeface="Times New Roman"/>
                        </a:rPr>
                        <a:t>Piracetamum</a:t>
                      </a:r>
                      <a:r>
                        <a:rPr lang="en-US" sz="1200" b="1" dirty="0">
                          <a:effectLst/>
                          <a:latin typeface="Calibri" pitchFamily="34" charset="0"/>
                          <a:ea typeface="Times New Roman"/>
                        </a:rPr>
                        <a:t>( </a:t>
                      </a:r>
                      <a:r>
                        <a:rPr lang="en-US" sz="1200" b="1" dirty="0" err="1">
                          <a:effectLst/>
                          <a:latin typeface="Calibri" pitchFamily="34" charset="0"/>
                          <a:ea typeface="Times New Roman"/>
                        </a:rPr>
                        <a:t>sol.inj</a:t>
                      </a:r>
                      <a:r>
                        <a:rPr lang="en-US" sz="1200" b="1" dirty="0">
                          <a:effectLst/>
                          <a:latin typeface="Calibri" pitchFamily="34" charset="0"/>
                          <a:ea typeface="Times New Roman"/>
                        </a:rPr>
                        <a:t>.)</a:t>
                      </a:r>
                      <a:endParaRPr lang="ru-RU" sz="12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Calibri" pitchFamily="34" charset="0"/>
                          <a:ea typeface="Times New Roman"/>
                        </a:rPr>
                        <a:t>Piracetamum</a:t>
                      </a:r>
                      <a:r>
                        <a:rPr lang="en-US" sz="1200" b="1" dirty="0">
                          <a:effectLst/>
                          <a:latin typeface="Calibri" pitchFamily="34" charset="0"/>
                          <a:ea typeface="Times New Roman"/>
                        </a:rPr>
                        <a:t> ( </a:t>
                      </a:r>
                      <a:r>
                        <a:rPr lang="en-US" sz="1200" b="1" dirty="0" err="1">
                          <a:effectLst/>
                          <a:latin typeface="Calibri" pitchFamily="34" charset="0"/>
                          <a:ea typeface="Times New Roman"/>
                        </a:rPr>
                        <a:t>compr</a:t>
                      </a:r>
                      <a:r>
                        <a:rPr lang="en-US" sz="1200" b="1" dirty="0">
                          <a:effectLst/>
                          <a:latin typeface="Calibri" pitchFamily="34" charset="0"/>
                          <a:ea typeface="Times New Roman"/>
                        </a:rPr>
                        <a:t>.)</a:t>
                      </a:r>
                      <a:endParaRPr lang="ru-RU" sz="12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  <a:t>20% 5ml/ 24 ore/ i.m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  <a:t>400mg/ 8 ore/ per os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  <a:t>10 zile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  <a:latin typeface="Calibri" pitchFamily="34" charset="0"/>
                          <a:ea typeface="Times New Roman"/>
                        </a:rPr>
                        <a:t>30 zile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28575" marR="2857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63029" y="5555853"/>
            <a:ext cx="795178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o-RO" sz="20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!</a:t>
            </a:r>
            <a:r>
              <a:rPr lang="ro-RO" sz="14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4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Durata de tratament în fiecare caz se apreciază în mod individual de către medicul de familie. </a:t>
            </a:r>
          </a:p>
          <a:p>
            <a:pPr lvl="0" algn="just"/>
            <a:r>
              <a:rPr lang="ro-RO" sz="14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Durata de tratament indicată servește ca recomandare.</a:t>
            </a:r>
            <a:endParaRPr lang="ro-RO" sz="1400" i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Dreptunghi 8">
            <a:extLst>
              <a:ext uri="{FF2B5EF4-FFF2-40B4-BE49-F238E27FC236}">
                <a16:creationId xmlns:a16="http://schemas.microsoft.com/office/drawing/2014/main" id="{DFDB84A1-A146-415F-898E-15ADEB315569}"/>
              </a:ext>
            </a:extLst>
          </p:cNvPr>
          <p:cNvSpPr/>
          <p:nvPr/>
        </p:nvSpPr>
        <p:spPr>
          <a:xfrm>
            <a:off x="2316480" y="64008"/>
            <a:ext cx="6827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Modificări la Lista DCI de medicamente compensate </a:t>
            </a:r>
          </a:p>
          <a:p>
            <a:pPr algn="ctr"/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pentru tratamentul episodic</a:t>
            </a:r>
            <a:endParaRPr lang="ro-RO" sz="2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2611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33B477E-FFDF-40A8-BFB9-236444084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24528"/>
          </a:xfrm>
        </p:spPr>
        <p:txBody>
          <a:bodyPr/>
          <a:lstStyle/>
          <a:p>
            <a:r>
              <a:rPr lang="ro-RO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Lista dispozitivelor medicale compensate (anexa nr.2)</a:t>
            </a:r>
            <a:br>
              <a:rPr lang="ro-RO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o-RO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completează: </a:t>
            </a:r>
            <a:endParaRPr lang="ro-RO" dirty="0"/>
          </a:p>
        </p:txBody>
      </p:sp>
      <p:sp>
        <p:nvSpPr>
          <p:cNvPr id="6" name="Dreptunghi 5">
            <a:extLst>
              <a:ext uri="{FF2B5EF4-FFF2-40B4-BE49-F238E27FC236}">
                <a16:creationId xmlns:a16="http://schemas.microsoft.com/office/drawing/2014/main" id="{E7BEB2A1-89DF-4EC2-9A00-9826039281FD}"/>
              </a:ext>
            </a:extLst>
          </p:cNvPr>
          <p:cNvSpPr/>
          <p:nvPr/>
        </p:nvSpPr>
        <p:spPr>
          <a:xfrm>
            <a:off x="365760" y="1435608"/>
            <a:ext cx="78089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>
              <a:spcBef>
                <a:spcPts val="120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(140) Ace </a:t>
            </a:r>
            <a:r>
              <a:rPr lang="en-US" sz="14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4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stilou</a:t>
            </a:r>
            <a:r>
              <a:rPr lang="en-US" sz="14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injector de </a:t>
            </a:r>
            <a:r>
              <a:rPr lang="en-US" sz="14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insulina</a:t>
            </a:r>
            <a:r>
              <a:rPr lang="en-US" sz="14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4 mm – 5 mm</a:t>
            </a:r>
            <a:r>
              <a:rPr lang="en-US" sz="1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(rata de </a:t>
            </a:r>
            <a:r>
              <a:rPr lang="en-US" sz="14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compensare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55% din </a:t>
            </a:r>
            <a:r>
              <a:rPr lang="en-US" sz="14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mediana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ro-RO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9" name="Substituent conținut 8">
            <a:extLst>
              <a:ext uri="{FF2B5EF4-FFF2-40B4-BE49-F238E27FC236}">
                <a16:creationId xmlns:a16="http://schemas.microsoft.com/office/drawing/2014/main" id="{DAF18823-E0EB-423F-AE27-847EA663F2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3980013"/>
              </p:ext>
            </p:extLst>
          </p:nvPr>
        </p:nvGraphicFramePr>
        <p:xfrm>
          <a:off x="408306" y="1897605"/>
          <a:ext cx="8183245" cy="3564702"/>
        </p:xfrm>
        <a:graphic>
          <a:graphicData uri="http://schemas.openxmlformats.org/drawingml/2006/table">
            <a:tbl>
              <a:tblPr firstRow="1" firstCol="1" bandRow="1"/>
              <a:tblGrid>
                <a:gridCol w="1873885">
                  <a:extLst>
                    <a:ext uri="{9D8B030D-6E8A-4147-A177-3AD203B41FA5}">
                      <a16:colId xmlns:a16="http://schemas.microsoft.com/office/drawing/2014/main" val="194296264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145486294"/>
                    </a:ext>
                  </a:extLst>
                </a:gridCol>
                <a:gridCol w="936306">
                  <a:extLst>
                    <a:ext uri="{9D8B030D-6E8A-4147-A177-3AD203B41FA5}">
                      <a16:colId xmlns:a16="http://schemas.microsoft.com/office/drawing/2014/main" val="2221679376"/>
                    </a:ext>
                  </a:extLst>
                </a:gridCol>
                <a:gridCol w="993078">
                  <a:extLst>
                    <a:ext uri="{9D8B030D-6E8A-4147-A177-3AD203B41FA5}">
                      <a16:colId xmlns:a16="http://schemas.microsoft.com/office/drawing/2014/main" val="2738055429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1613178743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1890527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4010690"/>
                    </a:ext>
                  </a:extLst>
                </a:gridCol>
              </a:tblGrid>
              <a:tr h="27368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Denumire comercială/ Model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Producător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de înregistrare în Registrul de stat al dispozitivelor medicale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Suma fixă compensată per unitate de măsură (MDL)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Preț maxim cu amănuntul per unitate de măsură (inclusiv TVA), MDL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Valoarea maximă a coplății pacientului per unitate de măsură (inclusiv TVA), MDL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3861460"/>
                  </a:ext>
                </a:extLst>
              </a:tr>
              <a:tr h="427661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Inclusiv TVA </a:t>
                      </a:r>
                      <a:r>
                        <a:rPr lang="ro-MD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o-RO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438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Fără TVA 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021244"/>
                  </a:ext>
                </a:extLst>
              </a:tr>
              <a:tr h="7013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Ayset Fine 32G, 0.23 x </a:t>
                      </a: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mm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N 100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AYSET TIBBI URUNLER VE PLASTIK TEKSTIL ELEKTRONIK GIDA TEMIZLIK MADDELERI SAN. A.S., Turcia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DM000381425</a:t>
                      </a: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0,66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0,66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1490471"/>
                  </a:ext>
                </a:extLst>
              </a:tr>
              <a:tr h="4162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32G, 0.23 x </a:t>
                      </a:r>
                      <a:r>
                        <a:rPr lang="ro-RO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mm</a:t>
                      </a:r>
                      <a:r>
                        <a:rPr lang="ro-RO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N 100</a:t>
                      </a: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WEIGAO MEDICAL INTERNATIONAL CO., LTD., China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DM000366207</a:t>
                      </a: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0,69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0,64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1,85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1,16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4919482"/>
                  </a:ext>
                </a:extLst>
              </a:tr>
              <a:tr h="4162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NOVOFINE® 32G, 0.23/0.25 x </a:t>
                      </a: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mm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N 100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NOVO NORDISK A/S, Danemarca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DM000209776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0,69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0,64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3,72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3,03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689286"/>
                  </a:ext>
                </a:extLst>
              </a:tr>
              <a:tr h="7013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Ayset Fine 31G, 0.25 x </a:t>
                      </a: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mm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N 100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AYSET TIBBI URUNLER VE PLASTIK TEKSTIL ELEKTRONIK GIDA TEMIZLIK MADDELERI SAN. A.S., Turcia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DM000381420</a:t>
                      </a: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0,66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0,66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9935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703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25251" y="178703"/>
            <a:ext cx="7684712" cy="625969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Lista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dispozitivelor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medicale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compensate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(anexa nr.2)</a:t>
            </a:r>
            <a:b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completează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</p:txBody>
      </p:sp>
      <p:sp>
        <p:nvSpPr>
          <p:cNvPr id="4" name="Dreptunghi 3">
            <a:extLst>
              <a:ext uri="{FF2B5EF4-FFF2-40B4-BE49-F238E27FC236}">
                <a16:creationId xmlns:a16="http://schemas.microsoft.com/office/drawing/2014/main" id="{8A07B99D-3D0C-49EB-9D8D-6F2D2F880C80}"/>
              </a:ext>
            </a:extLst>
          </p:cNvPr>
          <p:cNvSpPr/>
          <p:nvPr/>
        </p:nvSpPr>
        <p:spPr>
          <a:xfrm>
            <a:off x="649224" y="898956"/>
            <a:ext cx="84216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(141) </a:t>
            </a:r>
            <a:r>
              <a:rPr lang="en-US" sz="14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Ace </a:t>
            </a:r>
            <a:r>
              <a:rPr lang="en-US" sz="14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4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stilou</a:t>
            </a:r>
            <a:r>
              <a:rPr lang="en-US" sz="14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injector de </a:t>
            </a:r>
            <a:r>
              <a:rPr lang="en-US" sz="14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insulina</a:t>
            </a:r>
            <a:r>
              <a:rPr lang="en-US" sz="14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6 mm – 8 mm 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(rata de </a:t>
            </a:r>
            <a:r>
              <a:rPr lang="en-US" sz="14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compensare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45% din </a:t>
            </a:r>
            <a:r>
              <a:rPr lang="en-US" sz="14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mediana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ro-RO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F65B3306-ACC1-40B9-9031-F380F7A43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762525"/>
              </p:ext>
            </p:extLst>
          </p:nvPr>
        </p:nvGraphicFramePr>
        <p:xfrm>
          <a:off x="493776" y="1319975"/>
          <a:ext cx="8080121" cy="2737156"/>
        </p:xfrm>
        <a:graphic>
          <a:graphicData uri="http://schemas.openxmlformats.org/drawingml/2006/table">
            <a:tbl>
              <a:tblPr firstRow="1" firstCol="1" bandRow="1"/>
              <a:tblGrid>
                <a:gridCol w="1710815">
                  <a:extLst>
                    <a:ext uri="{9D8B030D-6E8A-4147-A177-3AD203B41FA5}">
                      <a16:colId xmlns:a16="http://schemas.microsoft.com/office/drawing/2014/main" val="87055708"/>
                    </a:ext>
                  </a:extLst>
                </a:gridCol>
                <a:gridCol w="1809625">
                  <a:extLst>
                    <a:ext uri="{9D8B030D-6E8A-4147-A177-3AD203B41FA5}">
                      <a16:colId xmlns:a16="http://schemas.microsoft.com/office/drawing/2014/main" val="3149454573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692626806"/>
                    </a:ext>
                  </a:extLst>
                </a:gridCol>
                <a:gridCol w="667512">
                  <a:extLst>
                    <a:ext uri="{9D8B030D-6E8A-4147-A177-3AD203B41FA5}">
                      <a16:colId xmlns:a16="http://schemas.microsoft.com/office/drawing/2014/main" val="2477503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6663736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400389696"/>
                    </a:ext>
                  </a:extLst>
                </a:gridCol>
                <a:gridCol w="1048385">
                  <a:extLst>
                    <a:ext uri="{9D8B030D-6E8A-4147-A177-3AD203B41FA5}">
                      <a16:colId xmlns:a16="http://schemas.microsoft.com/office/drawing/2014/main" val="3333358803"/>
                    </a:ext>
                  </a:extLst>
                </a:gridCol>
              </a:tblGrid>
              <a:tr h="50599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Denumire comercială/ Model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Producător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de înregistrare în Registrul de stat al dispozitivelor medicale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Suma fixă compensată per unitate de măsură (MDL)</a:t>
                      </a:r>
                      <a:endParaRPr lang="ro-RO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Preț maxim cu amănuntul per unitate de măsură (inclusiv TVA), MDL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Valoarea maximă a coplății pacientului per unitate de măsură (inclusiv TVA), MDL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4864797"/>
                  </a:ext>
                </a:extLst>
              </a:tr>
              <a:tr h="501930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Inclusiv TVA </a:t>
                      </a:r>
                      <a:r>
                        <a:rPr lang="ro-MD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o-RO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438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Fără TVA 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077891"/>
                  </a:ext>
                </a:extLst>
              </a:tr>
              <a:tr h="669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Ayset Fine 31G, 0.25 x </a:t>
                      </a: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mm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N 100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AYSET TIBBI URUNLER VE PLASTIK TEKSTIL ELEKTRONIK GIDA TEMIZLIK MADDELERI SAN. A.S., </a:t>
                      </a:r>
                      <a:r>
                        <a:rPr lang="en-US" sz="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Turcia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DM000381422</a:t>
                      </a: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0,66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0,66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78214"/>
                  </a:ext>
                </a:extLst>
              </a:tr>
              <a:tr h="488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32G, 0.23 x </a:t>
                      </a:r>
                      <a:r>
                        <a:rPr lang="ro-RO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mm</a:t>
                      </a:r>
                      <a:r>
                        <a:rPr lang="ro-RO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N 100</a:t>
                      </a: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WEIGAO MEDICAL INTERNATIONAL CO., LTD., China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DM000366207</a:t>
                      </a: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0,83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0,77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1,85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1,02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8246161"/>
                  </a:ext>
                </a:extLst>
              </a:tr>
              <a:tr h="3211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NOVOFINE® 30G, 0.3 X </a:t>
                      </a: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mm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N 100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NOVO NORDISK A/S, Danemarca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DM000005113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0,83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0,77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2,98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2,15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6157198"/>
                  </a:ext>
                </a:extLst>
              </a:tr>
            </a:tbl>
          </a:graphicData>
        </a:graphic>
      </p:graphicFrame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6EB6F04C-D3D4-4BE4-9C86-E52C99D9DD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537876"/>
              </p:ext>
            </p:extLst>
          </p:nvPr>
        </p:nvGraphicFramePr>
        <p:xfrm>
          <a:off x="803783" y="4360608"/>
          <a:ext cx="7021195" cy="1177417"/>
        </p:xfrm>
        <a:graphic>
          <a:graphicData uri="http://schemas.openxmlformats.org/drawingml/2006/table">
            <a:tbl>
              <a:tblPr firstRow="1" firstCol="1" bandRow="1"/>
              <a:tblGrid>
                <a:gridCol w="4143083">
                  <a:extLst>
                    <a:ext uri="{9D8B030D-6E8A-4147-A177-3AD203B41FA5}">
                      <a16:colId xmlns:a16="http://schemas.microsoft.com/office/drawing/2014/main" val="1413144867"/>
                    </a:ext>
                  </a:extLst>
                </a:gridCol>
                <a:gridCol w="2878112">
                  <a:extLst>
                    <a:ext uri="{9D8B030D-6E8A-4147-A177-3AD203B41FA5}">
                      <a16:colId xmlns:a16="http://schemas.microsoft.com/office/drawing/2014/main" val="22262388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Categoria pacienților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4775" marR="1085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Cantitatea de ace pentru stilou injector de insulina pentru 3 luni (unități) per pacient</a:t>
                      </a:r>
                      <a:endParaRPr lang="ro-R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6731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Сopii (0-18 ani)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ro-R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967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o-MD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iabet</a:t>
                      </a:r>
                      <a:r>
                        <a:rPr lang="ro-RO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gestațional</a:t>
                      </a:r>
                      <a:r>
                        <a:rPr lang="ro-MD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**</a:t>
                      </a:r>
                      <a:endParaRPr lang="ro-R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r>
                        <a:rPr lang="ro-RO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o-MD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o-R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5280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Adulți cu regim bazal-bolus 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 administrare</a:t>
                      </a:r>
                      <a:endParaRPr lang="ro-R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o-R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4925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Adulți cu administrare de insulin bazală sau insulin premixate</a:t>
                      </a:r>
                      <a:endParaRPr lang="ro-R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o-R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086563"/>
                  </a:ext>
                </a:extLst>
              </a:tr>
            </a:tbl>
          </a:graphicData>
        </a:graphic>
      </p:graphicFrame>
      <p:sp>
        <p:nvSpPr>
          <p:cNvPr id="8" name="Dreptunghi 7">
            <a:extLst>
              <a:ext uri="{FF2B5EF4-FFF2-40B4-BE49-F238E27FC236}">
                <a16:creationId xmlns:a16="http://schemas.microsoft.com/office/drawing/2014/main" id="{6AFF1691-61AA-438A-BF35-00268216D005}"/>
              </a:ext>
            </a:extLst>
          </p:cNvPr>
          <p:cNvSpPr/>
          <p:nvPr/>
        </p:nvSpPr>
        <p:spPr>
          <a:xfrm>
            <a:off x="725250" y="5610669"/>
            <a:ext cx="7458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**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Pentru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femeile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cu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diabet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gestational care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necesită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tratament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cu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insulină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se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vor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elibera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300 ace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pentru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toată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perioada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sarcinii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530634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25251" y="178703"/>
            <a:ext cx="7684712" cy="625969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Lista </a:t>
            </a:r>
            <a:r>
              <a:rPr lang="es-ES" sz="2400" b="1" dirty="0" err="1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dispozitivelor</a:t>
            </a:r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medicale</a:t>
            </a:r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compensate</a:t>
            </a:r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(anexa nr.2)</a:t>
            </a:r>
            <a:b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s-ES" sz="2400" b="1" dirty="0" err="1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completează</a:t>
            </a:r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Dreptunghi 1">
            <a:extLst>
              <a:ext uri="{FF2B5EF4-FFF2-40B4-BE49-F238E27FC236}">
                <a16:creationId xmlns:a16="http://schemas.microsoft.com/office/drawing/2014/main" id="{34995973-D19B-46C8-9B96-291F91CBB3FC}"/>
              </a:ext>
            </a:extLst>
          </p:cNvPr>
          <p:cNvSpPr/>
          <p:nvPr/>
        </p:nvSpPr>
        <p:spPr>
          <a:xfrm>
            <a:off x="530352" y="804672"/>
            <a:ext cx="669340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Bef>
                <a:spcPts val="180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(150) </a:t>
            </a:r>
            <a:r>
              <a:rPr lang="en-US" sz="14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Seringi</a:t>
            </a:r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sterile cu ac </a:t>
            </a:r>
            <a:r>
              <a:rPr lang="en-US" sz="14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insulină</a:t>
            </a:r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(rata de </a:t>
            </a:r>
            <a:r>
              <a:rPr lang="en-US" sz="14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compensare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60% din </a:t>
            </a:r>
            <a:r>
              <a:rPr lang="en-US" sz="14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mediana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o-RO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>
              <a:spcAft>
                <a:spcPts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o-RO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EF8078A0-1CA6-4110-8CBE-AA062BE26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046850"/>
              </p:ext>
            </p:extLst>
          </p:nvPr>
        </p:nvGraphicFramePr>
        <p:xfrm>
          <a:off x="530352" y="1102248"/>
          <a:ext cx="8061197" cy="3090673"/>
        </p:xfrm>
        <a:graphic>
          <a:graphicData uri="http://schemas.openxmlformats.org/drawingml/2006/table">
            <a:tbl>
              <a:tblPr firstRow="1" firstCol="1" bandRow="1"/>
              <a:tblGrid>
                <a:gridCol w="1676905">
                  <a:extLst>
                    <a:ext uri="{9D8B030D-6E8A-4147-A177-3AD203B41FA5}">
                      <a16:colId xmlns:a16="http://schemas.microsoft.com/office/drawing/2014/main" val="3667156572"/>
                    </a:ext>
                  </a:extLst>
                </a:gridCol>
                <a:gridCol w="1797814">
                  <a:extLst>
                    <a:ext uri="{9D8B030D-6E8A-4147-A177-3AD203B41FA5}">
                      <a16:colId xmlns:a16="http://schemas.microsoft.com/office/drawing/2014/main" val="29067153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4220657"/>
                    </a:ext>
                  </a:extLst>
                </a:gridCol>
                <a:gridCol w="832104">
                  <a:extLst>
                    <a:ext uri="{9D8B030D-6E8A-4147-A177-3AD203B41FA5}">
                      <a16:colId xmlns:a16="http://schemas.microsoft.com/office/drawing/2014/main" val="3338373620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1969210555"/>
                    </a:ext>
                  </a:extLst>
                </a:gridCol>
                <a:gridCol w="1133856">
                  <a:extLst>
                    <a:ext uri="{9D8B030D-6E8A-4147-A177-3AD203B41FA5}">
                      <a16:colId xmlns:a16="http://schemas.microsoft.com/office/drawing/2014/main" val="1875354081"/>
                    </a:ext>
                  </a:extLst>
                </a:gridCol>
                <a:gridCol w="1020318">
                  <a:extLst>
                    <a:ext uri="{9D8B030D-6E8A-4147-A177-3AD203B41FA5}">
                      <a16:colId xmlns:a16="http://schemas.microsoft.com/office/drawing/2014/main" val="3485972461"/>
                    </a:ext>
                  </a:extLst>
                </a:gridCol>
              </a:tblGrid>
              <a:tr h="5410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Denumire comercială/ Model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Producător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de înregistrare în Registrul de stat al dispozitivelor medicale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Suma fixă compensată per unitate de măsură (MDL)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Preț maxim cu amănuntul per unitate de măsură (inclusiv TVA), MDL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Valoarea maximă a coplății pacientului per unitate de măsură (inclusiv TVA), MDL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4368705"/>
                  </a:ext>
                </a:extLst>
              </a:tr>
              <a:tr h="555881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Inclusiv TVA </a:t>
                      </a:r>
                      <a:r>
                        <a:rPr lang="ro-MD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o-RO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438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Fără TVA 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56979"/>
                  </a:ext>
                </a:extLst>
              </a:tr>
              <a:tr h="54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Seringă</a:t>
                      </a: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sterilă</a:t>
                      </a: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cu ac </a:t>
                      </a:r>
                      <a:r>
                        <a:rPr lang="en-US" sz="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pentru</a:t>
                      </a: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insulină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ml</a:t>
                      </a:r>
                      <a:r>
                        <a:rPr lang="ro-RO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30G x </a:t>
                      </a:r>
                      <a:r>
                        <a:rPr lang="ro-RO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mm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CHANGZHOU JIAFENG MEDICAL EQUIPMENT CO., LTD.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DM000229144</a:t>
                      </a: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1,13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1,05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1,13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4994816"/>
                  </a:ext>
                </a:extLst>
              </a:tr>
              <a:tr h="726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Seringă sterilă cu ac pentru insulină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100UI/</a:t>
                      </a: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ML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29G, 0.33 mm x </a:t>
                      </a: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mm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ac nedetașabil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WEIGAO MEDICAL INTERNATIONAL CO., LTD., China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DM000366204</a:t>
                      </a: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1,17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1,08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1,94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0,77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659926"/>
                  </a:ext>
                </a:extLst>
              </a:tr>
              <a:tr h="726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Seringă sterilă cu ac pentru insulină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50UI/</a:t>
                      </a: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 ML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29G, 0.33 mm x </a:t>
                      </a: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mm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ac nedetașabil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WEIGAO MEDICAL INTERNATIONAL CO., LTD., China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DM000366203</a:t>
                      </a: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1,17</a:t>
                      </a:r>
                      <a:endParaRPr lang="ro-RO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1,08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1,94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0,77</a:t>
                      </a:r>
                      <a:endParaRPr lang="ro-R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96" marR="606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950039"/>
                  </a:ext>
                </a:extLst>
              </a:tr>
            </a:tbl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4B11E67A-835E-4B0F-9F7A-7E7986E73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51882"/>
              </p:ext>
            </p:extLst>
          </p:nvPr>
        </p:nvGraphicFramePr>
        <p:xfrm>
          <a:off x="1459801" y="4396168"/>
          <a:ext cx="5599430" cy="1000887"/>
        </p:xfrm>
        <a:graphic>
          <a:graphicData uri="http://schemas.openxmlformats.org/drawingml/2006/table">
            <a:tbl>
              <a:tblPr firstRow="1" firstCol="1" bandRow="1"/>
              <a:tblGrid>
                <a:gridCol w="3135630">
                  <a:extLst>
                    <a:ext uri="{9D8B030D-6E8A-4147-A177-3AD203B41FA5}">
                      <a16:colId xmlns:a16="http://schemas.microsoft.com/office/drawing/2014/main" val="3492605284"/>
                    </a:ext>
                  </a:extLst>
                </a:gridCol>
                <a:gridCol w="2463800">
                  <a:extLst>
                    <a:ext uri="{9D8B030D-6E8A-4147-A177-3AD203B41FA5}">
                      <a16:colId xmlns:a16="http://schemas.microsoft.com/office/drawing/2014/main" val="37192622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Categoria pacienților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4775" marR="1085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Cantitatea de seringi pentru insulina pentru 3 luni (unități) per pacient</a:t>
                      </a:r>
                      <a:endParaRPr lang="ro-R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366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D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Adulți cu regim bazal-bolus 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 administrare</a:t>
                      </a:r>
                      <a:endParaRPr lang="ro-R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o-R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3628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Adulți cu administrare de insulin bazală sau insulin premixate</a:t>
                      </a:r>
                      <a:endParaRPr lang="ro-R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o-R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103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578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25251" y="178703"/>
            <a:ext cx="7684712" cy="625969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Lista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dispozitivelor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medicale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compensate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(anexa nr.2)</a:t>
            </a:r>
            <a:b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completează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</p:txBody>
      </p:sp>
      <p:sp>
        <p:nvSpPr>
          <p:cNvPr id="3" name="Dreptunghi 2">
            <a:extLst>
              <a:ext uri="{FF2B5EF4-FFF2-40B4-BE49-F238E27FC236}">
                <a16:creationId xmlns:a16="http://schemas.microsoft.com/office/drawing/2014/main" id="{6C04C3D7-7BB1-4526-BA5A-55639FFF5185}"/>
              </a:ext>
            </a:extLst>
          </p:cNvPr>
          <p:cNvSpPr/>
          <p:nvPr/>
        </p:nvSpPr>
        <p:spPr>
          <a:xfrm>
            <a:off x="2574148" y="726588"/>
            <a:ext cx="3263457" cy="320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1000"/>
              </a:spcAft>
              <a:buFont typeface="+mj-lt"/>
              <a:buAutoNum type="romanUcPeriod"/>
            </a:pPr>
            <a:r>
              <a:rPr lang="ro-MD" sz="14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Pentru </a:t>
            </a:r>
            <a:r>
              <a:rPr lang="ro-MD" sz="1400" b="1" cap="all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pacienţi</a:t>
            </a:r>
            <a:r>
              <a:rPr lang="ro-MD" sz="14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MD" sz="1400" b="1" cap="all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stomizați</a:t>
            </a:r>
            <a:endParaRPr lang="ro-RO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Dreptunghi 3">
            <a:extLst>
              <a:ext uri="{FF2B5EF4-FFF2-40B4-BE49-F238E27FC236}">
                <a16:creationId xmlns:a16="http://schemas.microsoft.com/office/drawing/2014/main" id="{87FA09DE-8321-48EB-A302-F566B3B44535}"/>
              </a:ext>
            </a:extLst>
          </p:cNvPr>
          <p:cNvSpPr/>
          <p:nvPr/>
        </p:nvSpPr>
        <p:spPr>
          <a:xfrm>
            <a:off x="356616" y="114840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SzPts val="1200"/>
            </a:pP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(120)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stomic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unitar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urostomie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</a:t>
            </a:r>
            <a:endParaRPr lang="ro-RO" sz="1200" b="1" dirty="0">
              <a:solidFill>
                <a:srgbClr val="AB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SzPts val="1200"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(rata de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compensare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– 85% </a:t>
            </a:r>
            <a:r>
              <a:rPr lang="it-IT" sz="1200" dirty="0">
                <a:latin typeface="Calibri" panose="020F0502020204030204" pitchFamily="34" charset="0"/>
                <a:cs typeface="Calibri" panose="020F0502020204030204" pitchFamily="34" charset="0"/>
              </a:rPr>
              <a:t>din mediana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ro-RO" sz="1200" dirty="0">
                <a:latin typeface="Calibri" panose="020F0502020204030204" pitchFamily="34" charset="0"/>
                <a:cs typeface="Calibri" panose="020F0502020204030204" pitchFamily="34" charset="0"/>
              </a:rPr>
              <a:t> – 4 modele</a:t>
            </a:r>
          </a:p>
        </p:txBody>
      </p:sp>
      <p:sp>
        <p:nvSpPr>
          <p:cNvPr id="6" name="Dreptunghi 5">
            <a:extLst>
              <a:ext uri="{FF2B5EF4-FFF2-40B4-BE49-F238E27FC236}">
                <a16:creationId xmlns:a16="http://schemas.microsoft.com/office/drawing/2014/main" id="{4A7D1215-BB5D-46C5-A076-E3F91CB721B4}"/>
              </a:ext>
            </a:extLst>
          </p:cNvPr>
          <p:cNvSpPr/>
          <p:nvPr/>
        </p:nvSpPr>
        <p:spPr>
          <a:xfrm>
            <a:off x="4837176" y="1184739"/>
            <a:ext cx="5148072" cy="2110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200"/>
            </a:pPr>
            <a:r>
              <a:rPr lang="en-US" sz="1200" b="1" u="sng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121) </a:t>
            </a:r>
            <a:r>
              <a:rPr lang="en-US" sz="12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Flanșă</a:t>
            </a: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adezivă</a:t>
            </a: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sistem</a:t>
            </a: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stomic</a:t>
            </a: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unitar</a:t>
            </a: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en-US" sz="12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plată</a:t>
            </a: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*</a:t>
            </a:r>
            <a:endParaRPr lang="ro-RO" sz="1200" b="1" dirty="0">
              <a:solidFill>
                <a:srgbClr val="C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buSzPts val="1200"/>
            </a:pPr>
            <a:r>
              <a:rPr lang="en-US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(rata de </a:t>
            </a:r>
            <a:r>
              <a:rPr lang="en-US" sz="12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compensare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100% </a:t>
            </a:r>
            <a:r>
              <a:rPr lang="it-IT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din mediana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ro-RO" sz="12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buSzPts val="1200"/>
            </a:pP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(122)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Flanșă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adezivă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sistem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stomic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unitar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(convex) * </a:t>
            </a:r>
            <a:endParaRPr lang="ro-RO" sz="1200" b="1" dirty="0">
              <a:solidFill>
                <a:srgbClr val="AB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buSzPts val="1200"/>
            </a:pP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(rata de </a:t>
            </a:r>
            <a:r>
              <a:rPr lang="en-US" sz="12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compensare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100% </a:t>
            </a:r>
            <a:r>
              <a:rPr lang="it-IT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din mediana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ro-RO" sz="12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buSzPts val="1200"/>
            </a:pP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(123)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Punga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urostomică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flanșă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*</a:t>
            </a:r>
            <a:endParaRPr lang="ro-RO" sz="1200" b="1" dirty="0">
              <a:solidFill>
                <a:srgbClr val="AB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buSzPts val="1200"/>
            </a:pPr>
            <a:r>
              <a:rPr lang="en-US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(rata de </a:t>
            </a:r>
            <a:r>
              <a:rPr lang="en-US" sz="12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compensare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50% </a:t>
            </a:r>
            <a:r>
              <a:rPr lang="it-IT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din mediana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r>
              <a:rPr lang="en-US" sz="12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o-RO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SzPts val="1200"/>
            </a:pPr>
            <a:r>
              <a:rPr lang="ro-RO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</a:t>
            </a:r>
          </a:p>
          <a:p>
            <a:pPr lvl="0">
              <a:buSzPts val="1200"/>
            </a:pPr>
            <a:endParaRPr lang="ro-RO" sz="12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200"/>
            </a:pPr>
            <a:endParaRPr lang="ro-RO" sz="12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200"/>
            </a:pPr>
            <a:endParaRPr lang="ro-RO" sz="12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8" name="Imagine 7">
            <a:extLst>
              <a:ext uri="{FF2B5EF4-FFF2-40B4-BE49-F238E27FC236}">
                <a16:creationId xmlns:a16="http://schemas.microsoft.com/office/drawing/2014/main" id="{E5424DA6-E1F6-4595-94FD-80E48A4CE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888" y="2773100"/>
            <a:ext cx="3978008" cy="3051687"/>
          </a:xfrm>
          <a:prstGeom prst="rect">
            <a:avLst/>
          </a:prstGeom>
        </p:spPr>
      </p:pic>
      <p:pic>
        <p:nvPicPr>
          <p:cNvPr id="9" name="Imagine 8">
            <a:extLst>
              <a:ext uri="{FF2B5EF4-FFF2-40B4-BE49-F238E27FC236}">
                <a16:creationId xmlns:a16="http://schemas.microsoft.com/office/drawing/2014/main" id="{749B58B1-88C1-4479-AE49-CBAC99D60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035" y="2775241"/>
            <a:ext cx="4343625" cy="3051687"/>
          </a:xfrm>
          <a:prstGeom prst="rect">
            <a:avLst/>
          </a:prstGeom>
        </p:spPr>
      </p:pic>
      <p:sp>
        <p:nvSpPr>
          <p:cNvPr id="10" name="Dreptunghi 9">
            <a:extLst>
              <a:ext uri="{FF2B5EF4-FFF2-40B4-BE49-F238E27FC236}">
                <a16:creationId xmlns:a16="http://schemas.microsoft.com/office/drawing/2014/main" id="{9D495FDD-854C-4989-AB26-4B86CA3B9B8B}"/>
              </a:ext>
            </a:extLst>
          </p:cNvPr>
          <p:cNvSpPr/>
          <p:nvPr/>
        </p:nvSpPr>
        <p:spPr>
          <a:xfrm>
            <a:off x="338696" y="5955592"/>
            <a:ext cx="8567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o-RO" sz="1200" b="1" i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</a:t>
            </a:r>
            <a:r>
              <a:rPr lang="en-US" sz="1200" i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1400" i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în cazul alegerii de către pacient a modelului cu flanșă detașabilă medicul va prescrie simultan și o rețetă pentru pungă urostomică pentru flanșă, conform normelor stabilite</a:t>
            </a:r>
            <a:endParaRPr lang="ro-RO" sz="14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2" name="Dreptunghi 11">
            <a:extLst>
              <a:ext uri="{FF2B5EF4-FFF2-40B4-BE49-F238E27FC236}">
                <a16:creationId xmlns:a16="http://schemas.microsoft.com/office/drawing/2014/main" id="{160EF3C6-E728-4B56-B08A-4D1F938DD0C2}"/>
              </a:ext>
            </a:extLst>
          </p:cNvPr>
          <p:cNvSpPr/>
          <p:nvPr/>
        </p:nvSpPr>
        <p:spPr>
          <a:xfrm>
            <a:off x="164632" y="1587931"/>
            <a:ext cx="4242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sz="1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Norma de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prescriere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per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pacient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2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sistem/ pungă detașabilă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este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 </a:t>
            </a:r>
            <a:r>
              <a:rPr lang="en-US" sz="1200" b="1" i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unitate</a:t>
            </a:r>
            <a:r>
              <a:rPr lang="en-US" sz="1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i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en-US" sz="1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i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zile</a:t>
            </a:r>
            <a:r>
              <a:rPr lang="en-US" sz="1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r>
              <a:rPr lang="ro-RO" sz="1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i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3 </a:t>
            </a:r>
            <a:r>
              <a:rPr lang="en-US" sz="1200" b="1" i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luni</a:t>
            </a:r>
            <a:r>
              <a:rPr lang="en-US" sz="1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45 </a:t>
            </a:r>
            <a:r>
              <a:rPr lang="en-US" sz="1200" b="1" i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unități</a:t>
            </a:r>
            <a:r>
              <a:rPr lang="en-US" sz="1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o-RO" sz="12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4" name="Dreptunghi 13">
            <a:extLst>
              <a:ext uri="{FF2B5EF4-FFF2-40B4-BE49-F238E27FC236}">
                <a16:creationId xmlns:a16="http://schemas.microsoft.com/office/drawing/2014/main" id="{1DD82E5A-9B62-4CD6-A84F-ED71203EE894}"/>
              </a:ext>
            </a:extLst>
          </p:cNvPr>
          <p:cNvSpPr/>
          <p:nvPr/>
        </p:nvSpPr>
        <p:spPr>
          <a:xfrm>
            <a:off x="146344" y="1990411"/>
            <a:ext cx="4572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SzPts val="1200"/>
            </a:pPr>
            <a:r>
              <a:rPr lang="en-US" sz="1200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Flanșă</a:t>
            </a:r>
            <a:r>
              <a:rPr lang="en-US" sz="12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plată</a:t>
            </a:r>
            <a:r>
              <a:rPr lang="en-US" sz="12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sau</a:t>
            </a:r>
            <a:r>
              <a:rPr lang="en-US" sz="12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flanșă</a:t>
            </a:r>
            <a:r>
              <a:rPr lang="en-US" sz="12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convex per </a:t>
            </a:r>
            <a:r>
              <a:rPr lang="en-US" sz="1200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pacient</a:t>
            </a:r>
            <a:r>
              <a:rPr lang="en-US" sz="12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 </a:t>
            </a:r>
            <a:r>
              <a:rPr lang="en-US" sz="12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 </a:t>
            </a:r>
            <a:r>
              <a:rPr lang="en-US" sz="1200" b="1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unitate</a:t>
            </a:r>
            <a:r>
              <a:rPr lang="en-US" sz="12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la 4 </a:t>
            </a:r>
            <a:r>
              <a:rPr lang="en-US" sz="1200" b="1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zile</a:t>
            </a:r>
            <a:r>
              <a:rPr lang="ro-RO" sz="12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2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3 </a:t>
            </a:r>
            <a:r>
              <a:rPr lang="en-US" sz="1200" b="1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luni</a:t>
            </a:r>
            <a:r>
              <a:rPr lang="en-US" sz="12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21 </a:t>
            </a:r>
            <a:r>
              <a:rPr lang="en-US" sz="1200" b="1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unități</a:t>
            </a:r>
            <a:endParaRPr lang="ro-RO" sz="12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buSzPts val="1200"/>
            </a:pPr>
            <a:endParaRPr lang="ro-RO" sz="800" b="1" i="1" dirty="0">
              <a:solidFill>
                <a:schemeClr val="accent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buSzPts val="1200"/>
            </a:pPr>
            <a:r>
              <a:rPr lang="ro-RO" sz="1200" b="1" i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             </a:t>
            </a:r>
            <a:r>
              <a:rPr lang="ro-RO" sz="1200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SFC pe zi – 59,73 lei</a:t>
            </a:r>
          </a:p>
        </p:txBody>
      </p:sp>
      <p:sp>
        <p:nvSpPr>
          <p:cNvPr id="17" name="Dreptunghi 16">
            <a:extLst>
              <a:ext uri="{FF2B5EF4-FFF2-40B4-BE49-F238E27FC236}">
                <a16:creationId xmlns:a16="http://schemas.microsoft.com/office/drawing/2014/main" id="{7DAD851F-CB2F-4E6A-AB3C-E39A26D223AB}"/>
              </a:ext>
            </a:extLst>
          </p:cNvPr>
          <p:cNvSpPr/>
          <p:nvPr/>
        </p:nvSpPr>
        <p:spPr>
          <a:xfrm>
            <a:off x="4928616" y="2309093"/>
            <a:ext cx="2585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sz="1200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SFC pe zi cu flanșă plată - 54,85 lei</a:t>
            </a:r>
          </a:p>
          <a:p>
            <a:r>
              <a:rPr lang="ro-RO" sz="1200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SFC pe zi  cu flanșă convexă - 68,02 lei</a:t>
            </a:r>
            <a:endParaRPr lang="ro-RO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820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3AFFACB-E435-47D1-91D3-C4C9C8BF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15384"/>
          </a:xfrm>
        </p:spPr>
        <p:txBody>
          <a:bodyPr/>
          <a:lstStyle/>
          <a:p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Lista </a:t>
            </a:r>
            <a:r>
              <a:rPr lang="es-ES" sz="2400" b="1" dirty="0" err="1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dispozitivelor</a:t>
            </a:r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medicale</a:t>
            </a:r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compensate</a:t>
            </a:r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(anexa nr.2)</a:t>
            </a:r>
            <a:b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s-ES" sz="2400" b="1" dirty="0" err="1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completează</a:t>
            </a:r>
            <a:r>
              <a:rPr lang="es-ES" sz="2400" b="1" dirty="0">
                <a:solidFill>
                  <a:srgbClr val="36853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ro-RO" dirty="0"/>
          </a:p>
        </p:txBody>
      </p:sp>
      <p:sp>
        <p:nvSpPr>
          <p:cNvPr id="7" name="Dreptunghi 6">
            <a:extLst>
              <a:ext uri="{FF2B5EF4-FFF2-40B4-BE49-F238E27FC236}">
                <a16:creationId xmlns:a16="http://schemas.microsoft.com/office/drawing/2014/main" id="{337A7BF9-B033-4540-BB95-DFC7DC626051}"/>
              </a:ext>
            </a:extLst>
          </p:cNvPr>
          <p:cNvSpPr/>
          <p:nvPr/>
        </p:nvSpPr>
        <p:spPr>
          <a:xfrm>
            <a:off x="150639" y="978774"/>
            <a:ext cx="4572000" cy="500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(130)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Pungă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stoma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colostomică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*</a:t>
            </a:r>
            <a:endParaRPr lang="ro-RO" sz="1200" b="1" dirty="0">
              <a:solidFill>
                <a:srgbClr val="AB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buSzPts val="1200"/>
            </a:pPr>
            <a:r>
              <a:rPr lang="en-US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(rata de </a:t>
            </a:r>
            <a:r>
              <a:rPr lang="en-US" sz="12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compensare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50% </a:t>
            </a:r>
            <a:r>
              <a:rPr lang="it-IT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din mediana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r>
              <a:rPr lang="en-US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- 3 modele</a:t>
            </a:r>
          </a:p>
        </p:txBody>
      </p:sp>
      <p:pic>
        <p:nvPicPr>
          <p:cNvPr id="9" name="Substituent conținut 8">
            <a:extLst>
              <a:ext uri="{FF2B5EF4-FFF2-40B4-BE49-F238E27FC236}">
                <a16:creationId xmlns:a16="http://schemas.microsoft.com/office/drawing/2014/main" id="{D14B7CB2-F2B5-42BE-AA7D-23C90C686F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487" y="2492256"/>
            <a:ext cx="3993226" cy="3584759"/>
          </a:xfrm>
          <a:prstGeom prst="rect">
            <a:avLst/>
          </a:prstGeom>
        </p:spPr>
      </p:pic>
      <p:pic>
        <p:nvPicPr>
          <p:cNvPr id="10" name="Imagine 9">
            <a:extLst>
              <a:ext uri="{FF2B5EF4-FFF2-40B4-BE49-F238E27FC236}">
                <a16:creationId xmlns:a16="http://schemas.microsoft.com/office/drawing/2014/main" id="{09DC0ED5-9AFC-47E8-BE96-373DF5C85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481" y="2492256"/>
            <a:ext cx="4695879" cy="3584759"/>
          </a:xfrm>
          <a:prstGeom prst="rect">
            <a:avLst/>
          </a:prstGeom>
        </p:spPr>
      </p:pic>
      <p:sp>
        <p:nvSpPr>
          <p:cNvPr id="11" name="Dreptunghi 10">
            <a:extLst>
              <a:ext uri="{FF2B5EF4-FFF2-40B4-BE49-F238E27FC236}">
                <a16:creationId xmlns:a16="http://schemas.microsoft.com/office/drawing/2014/main" id="{75152FEE-3F6A-4776-ACC1-05D7654B33E8}"/>
              </a:ext>
            </a:extLst>
          </p:cNvPr>
          <p:cNvSpPr/>
          <p:nvPr/>
        </p:nvSpPr>
        <p:spPr>
          <a:xfrm>
            <a:off x="4153009" y="978774"/>
            <a:ext cx="4572000" cy="500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o-RO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(131)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Sistem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stomic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unitar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colostomie</a:t>
            </a:r>
            <a:r>
              <a:rPr lang="en-US" sz="1200" b="1" dirty="0">
                <a:solidFill>
                  <a:srgbClr val="AB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*</a:t>
            </a:r>
            <a:endParaRPr lang="ro-RO" sz="1200" b="1" dirty="0">
              <a:solidFill>
                <a:srgbClr val="AB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buSzPts val="1200"/>
            </a:pPr>
            <a:r>
              <a:rPr lang="ro-RO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</a:t>
            </a:r>
            <a:r>
              <a:rPr lang="en-US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(rata de </a:t>
            </a:r>
            <a:r>
              <a:rPr lang="en-US" sz="12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compensare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85% </a:t>
            </a:r>
            <a:r>
              <a:rPr lang="it-IT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din mediana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r>
              <a:rPr lang="en-US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7 modele</a:t>
            </a:r>
          </a:p>
        </p:txBody>
      </p:sp>
      <p:sp>
        <p:nvSpPr>
          <p:cNvPr id="12" name="Dreptunghi 11">
            <a:extLst>
              <a:ext uri="{FF2B5EF4-FFF2-40B4-BE49-F238E27FC236}">
                <a16:creationId xmlns:a16="http://schemas.microsoft.com/office/drawing/2014/main" id="{733ACCEE-BAD4-426C-B682-1BA0DA78F2CD}"/>
              </a:ext>
            </a:extLst>
          </p:cNvPr>
          <p:cNvSpPr/>
          <p:nvPr/>
        </p:nvSpPr>
        <p:spPr>
          <a:xfrm>
            <a:off x="4571999" y="1634597"/>
            <a:ext cx="42974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Norma de </a:t>
            </a:r>
            <a:r>
              <a:rPr lang="en-US" sz="1200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prescriere</a:t>
            </a:r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pacient - </a:t>
            </a:r>
            <a:r>
              <a:rPr lang="ro-RO" sz="12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r>
              <a:rPr lang="en-US" sz="12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unitate</a:t>
            </a:r>
            <a:r>
              <a:rPr lang="en-US" sz="12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pe </a:t>
            </a:r>
            <a:r>
              <a:rPr lang="en-US" sz="12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zi</a:t>
            </a:r>
            <a:endParaRPr lang="ro-RO" sz="1200" b="1" i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12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2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3 </a:t>
            </a:r>
            <a:r>
              <a:rPr lang="en-US" sz="12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luni</a:t>
            </a:r>
            <a:r>
              <a:rPr lang="en-US" sz="12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90 </a:t>
            </a:r>
            <a:r>
              <a:rPr lang="en-US" sz="12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unități</a:t>
            </a:r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o-RO" sz="1200" i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o-RO" sz="1200" i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ro-RO" sz="1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SFC pe zi – 66,50 lei</a:t>
            </a:r>
            <a:endParaRPr lang="ro-RO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Dreptunghi 12">
            <a:extLst>
              <a:ext uri="{FF2B5EF4-FFF2-40B4-BE49-F238E27FC236}">
                <a16:creationId xmlns:a16="http://schemas.microsoft.com/office/drawing/2014/main" id="{E3830DA9-98A4-4141-B631-F8750C612665}"/>
              </a:ext>
            </a:extLst>
          </p:cNvPr>
          <p:cNvSpPr/>
          <p:nvPr/>
        </p:nvSpPr>
        <p:spPr>
          <a:xfrm>
            <a:off x="150639" y="1661259"/>
            <a:ext cx="3993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Norma de </a:t>
            </a:r>
            <a:r>
              <a:rPr lang="en-US" sz="1200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prescriere</a:t>
            </a:r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pacient -</a:t>
            </a:r>
            <a:r>
              <a:rPr lang="en-US" sz="12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 </a:t>
            </a:r>
            <a:r>
              <a:rPr lang="en-US" sz="12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unități</a:t>
            </a:r>
            <a:r>
              <a:rPr lang="en-US" sz="12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pe </a:t>
            </a:r>
            <a:r>
              <a:rPr lang="en-US" sz="12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zi</a:t>
            </a:r>
            <a:endParaRPr lang="ro-RO" sz="1200" b="1" i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2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2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3 </a:t>
            </a:r>
            <a:r>
              <a:rPr lang="en-US" sz="12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luni</a:t>
            </a:r>
            <a:r>
              <a:rPr lang="en-US" sz="12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180 </a:t>
            </a:r>
            <a:r>
              <a:rPr lang="en-US" sz="12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unități</a:t>
            </a:r>
            <a:r>
              <a:rPr lang="en-US" sz="12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o-RO" sz="12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28600">
              <a:spcAft>
                <a:spcPts val="0"/>
              </a:spcAft>
            </a:pPr>
            <a:r>
              <a:rPr lang="en-US" sz="1200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o-RO" sz="1200" b="1" dirty="0">
              <a:solidFill>
                <a:schemeClr val="accent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28600">
              <a:spcAft>
                <a:spcPts val="0"/>
              </a:spcAft>
            </a:pPr>
            <a:r>
              <a:rPr lang="ro-RO" sz="1200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SFC pe zi – 65,46 lei</a:t>
            </a:r>
          </a:p>
        </p:txBody>
      </p:sp>
    </p:spTree>
    <p:extLst>
      <p:ext uri="{BB962C8B-B14F-4D97-AF65-F5344CB8AC3E}">
        <p14:creationId xmlns:p14="http://schemas.microsoft.com/office/powerpoint/2010/main" val="4042922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25251" y="178703"/>
            <a:ext cx="7684712" cy="1011359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Lista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dispozitivelor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medicale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compensate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(anexa nr.2)</a:t>
            </a:r>
            <a:b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completează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</p:txBody>
      </p:sp>
      <p:pic>
        <p:nvPicPr>
          <p:cNvPr id="2" name="Imagine 1">
            <a:extLst>
              <a:ext uri="{FF2B5EF4-FFF2-40B4-BE49-F238E27FC236}">
                <a16:creationId xmlns:a16="http://schemas.microsoft.com/office/drawing/2014/main" id="{148212D7-01F0-4AF6-B825-76AD6DA9D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069" y="2290425"/>
            <a:ext cx="4224894" cy="3529890"/>
          </a:xfrm>
          <a:prstGeom prst="rect">
            <a:avLst/>
          </a:prstGeom>
        </p:spPr>
      </p:pic>
      <p:sp>
        <p:nvSpPr>
          <p:cNvPr id="3" name="Dreptunghi 2">
            <a:extLst>
              <a:ext uri="{FF2B5EF4-FFF2-40B4-BE49-F238E27FC236}">
                <a16:creationId xmlns:a16="http://schemas.microsoft.com/office/drawing/2014/main" id="{FACB1F8D-FE02-4053-844B-C6E1525A610A}"/>
              </a:ext>
            </a:extLst>
          </p:cNvPr>
          <p:cNvSpPr/>
          <p:nvPr/>
        </p:nvSpPr>
        <p:spPr>
          <a:xfrm>
            <a:off x="365577" y="1310965"/>
            <a:ext cx="4572000" cy="50000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en-US" sz="1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(132) </a:t>
            </a:r>
            <a:r>
              <a:rPr lang="en-US" sz="12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Flanșă</a:t>
            </a:r>
            <a:r>
              <a:rPr lang="en-US" sz="1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adezivă</a:t>
            </a:r>
            <a:r>
              <a:rPr lang="en-US" sz="1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pentru</a:t>
            </a:r>
            <a:r>
              <a:rPr lang="en-US" sz="1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stomic</a:t>
            </a:r>
            <a:r>
              <a:rPr lang="en-US" sz="1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unitar</a:t>
            </a:r>
            <a:r>
              <a:rPr lang="en-US" sz="1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2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plată</a:t>
            </a:r>
            <a:r>
              <a:rPr lang="en-US" sz="1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</a:t>
            </a:r>
            <a:endParaRPr lang="ro-RO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buSzPts val="1200"/>
            </a:pP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(rata de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compensare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100% </a:t>
            </a:r>
            <a:r>
              <a:rPr lang="it-IT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din mediana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o-RO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Dreptunghi 3">
            <a:extLst>
              <a:ext uri="{FF2B5EF4-FFF2-40B4-BE49-F238E27FC236}">
                <a16:creationId xmlns:a16="http://schemas.microsoft.com/office/drawing/2014/main" id="{A274F039-EC51-4A23-90AD-B30E83B02F17}"/>
              </a:ext>
            </a:extLst>
          </p:cNvPr>
          <p:cNvSpPr/>
          <p:nvPr/>
        </p:nvSpPr>
        <p:spPr>
          <a:xfrm>
            <a:off x="365578" y="1774406"/>
            <a:ext cx="48832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(133) </a:t>
            </a:r>
            <a:r>
              <a:rPr lang="en-US" sz="1200" b="1" dirty="0" err="1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Flanșă</a:t>
            </a:r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adezivă</a:t>
            </a:r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pentru</a:t>
            </a:r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stomic</a:t>
            </a:r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unitar</a:t>
            </a:r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(convex) *</a:t>
            </a:r>
            <a:endParaRPr lang="ro-RO" sz="1200" b="1" dirty="0">
              <a:solidFill>
                <a:srgbClr val="AB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(rata de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compensare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100% </a:t>
            </a:r>
            <a:r>
              <a:rPr lang="it-IT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din mediana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o-RO" dirty="0"/>
          </a:p>
        </p:txBody>
      </p:sp>
      <p:sp>
        <p:nvSpPr>
          <p:cNvPr id="7" name="Dreptunghi 6">
            <a:extLst>
              <a:ext uri="{FF2B5EF4-FFF2-40B4-BE49-F238E27FC236}">
                <a16:creationId xmlns:a16="http://schemas.microsoft.com/office/drawing/2014/main" id="{A95B3DED-F772-4F59-A8CF-338AC6079ABB}"/>
              </a:ext>
            </a:extLst>
          </p:cNvPr>
          <p:cNvSpPr/>
          <p:nvPr/>
        </p:nvSpPr>
        <p:spPr>
          <a:xfrm>
            <a:off x="4873569" y="1284916"/>
            <a:ext cx="4572000" cy="50000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(134) </a:t>
            </a:r>
            <a:r>
              <a:rPr lang="en-US" sz="1200" b="1" dirty="0" err="1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Punga</a:t>
            </a:r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colostomică</a:t>
            </a:r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pentru</a:t>
            </a:r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flanșă</a:t>
            </a:r>
            <a:r>
              <a:rPr lang="en-US" sz="1200" b="1" dirty="0">
                <a:solidFill>
                  <a:srgbClr val="AB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*</a:t>
            </a:r>
            <a:endParaRPr lang="ro-RO" sz="1200" b="1" dirty="0">
              <a:solidFill>
                <a:srgbClr val="AB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buSzPts val="1200"/>
            </a:pP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(rata de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compensare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50% </a:t>
            </a:r>
            <a:r>
              <a:rPr lang="it-IT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din mediana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o-RO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Dreptunghi 7">
            <a:extLst>
              <a:ext uri="{FF2B5EF4-FFF2-40B4-BE49-F238E27FC236}">
                <a16:creationId xmlns:a16="http://schemas.microsoft.com/office/drawing/2014/main" id="{26DC3D94-E3CD-4158-9EB8-6F98E1F40231}"/>
              </a:ext>
            </a:extLst>
          </p:cNvPr>
          <p:cNvSpPr/>
          <p:nvPr/>
        </p:nvSpPr>
        <p:spPr>
          <a:xfrm>
            <a:off x="73331" y="4182017"/>
            <a:ext cx="39317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o-RO" sz="1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</a:t>
            </a:r>
            <a:r>
              <a:rPr lang="en-US" sz="1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z="14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Î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cazul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alegerii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către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pacient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modelului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cu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flanșă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detașabilă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medicul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prescrie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rețet</a:t>
            </a:r>
            <a:r>
              <a:rPr lang="ro-RO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e: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pungă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urostomică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și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flanșă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conform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normelor</a:t>
            </a:r>
            <a:r>
              <a:rPr lang="en-US" sz="1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stabilite</a:t>
            </a:r>
            <a:endParaRPr lang="ro-RO" sz="14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Dreptunghi 8">
            <a:extLst>
              <a:ext uri="{FF2B5EF4-FFF2-40B4-BE49-F238E27FC236}">
                <a16:creationId xmlns:a16="http://schemas.microsoft.com/office/drawing/2014/main" id="{DF75ACA9-554A-4851-AAB4-21FDE763F1F9}"/>
              </a:ext>
            </a:extLst>
          </p:cNvPr>
          <p:cNvSpPr/>
          <p:nvPr/>
        </p:nvSpPr>
        <p:spPr>
          <a:xfrm>
            <a:off x="228226" y="2596386"/>
            <a:ext cx="37768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o-RO" sz="1200" u="sng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Norme de prescriere:</a:t>
            </a:r>
          </a:p>
          <a:p>
            <a:pPr>
              <a:spcAft>
                <a:spcPts val="0"/>
              </a:spcAft>
            </a:pPr>
            <a:r>
              <a:rPr lang="ro-RO" sz="1200" u="sng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200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Flanșă</a:t>
            </a:r>
            <a:r>
              <a:rPr lang="en-US" sz="1200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plată</a:t>
            </a:r>
            <a:r>
              <a:rPr lang="en-US" sz="1200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1200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flanșă</a:t>
            </a:r>
            <a:r>
              <a:rPr lang="en-US" sz="1200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convex per </a:t>
            </a:r>
            <a:r>
              <a:rPr lang="en-US" sz="1200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pacient</a:t>
            </a:r>
            <a:r>
              <a:rPr lang="en-US" sz="1200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o-RO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en-US" sz="12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unitate</a:t>
            </a:r>
            <a:r>
              <a:rPr lang="en-US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la 4 </a:t>
            </a:r>
            <a:r>
              <a:rPr lang="en-US" sz="12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zile</a:t>
            </a:r>
            <a:r>
              <a:rPr lang="en-US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2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pentru</a:t>
            </a:r>
            <a:r>
              <a:rPr lang="en-US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3 </a:t>
            </a:r>
            <a:r>
              <a:rPr lang="en-US" sz="12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luni</a:t>
            </a:r>
            <a:r>
              <a:rPr lang="en-US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21 </a:t>
            </a:r>
            <a:r>
              <a:rPr lang="en-US" sz="12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unități</a:t>
            </a:r>
            <a:r>
              <a:rPr lang="en-US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o-RO" sz="1200" b="1" i="1" dirty="0">
              <a:solidFill>
                <a:schemeClr val="bg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200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Pungi</a:t>
            </a:r>
            <a:r>
              <a:rPr lang="en-US" sz="1200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colostomice</a:t>
            </a:r>
            <a:r>
              <a:rPr lang="en-US" sz="1200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pentru</a:t>
            </a:r>
            <a:r>
              <a:rPr lang="en-US" sz="1200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flanșă</a:t>
            </a:r>
            <a:r>
              <a:rPr lang="en-US" sz="1200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per </a:t>
            </a:r>
            <a:r>
              <a:rPr lang="en-US" sz="1200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pacient</a:t>
            </a:r>
            <a:r>
              <a:rPr lang="en-US" sz="1200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o-RO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unitate </a:t>
            </a:r>
            <a:r>
              <a:rPr lang="en-US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 </a:t>
            </a:r>
            <a:r>
              <a:rPr lang="en-US" sz="12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zi</a:t>
            </a:r>
            <a:r>
              <a:rPr lang="en-US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2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pentru</a:t>
            </a:r>
            <a:r>
              <a:rPr lang="en-US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3 </a:t>
            </a:r>
            <a:r>
              <a:rPr lang="en-US" sz="12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luni</a:t>
            </a:r>
            <a:r>
              <a:rPr lang="en-US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90 </a:t>
            </a:r>
            <a:r>
              <a:rPr lang="en-US" sz="1200" b="1" i="1" dirty="0" err="1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unități</a:t>
            </a:r>
            <a:r>
              <a:rPr lang="en-US" sz="1200" b="1" i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o-RO" sz="1200" b="1" dirty="0">
              <a:solidFill>
                <a:schemeClr val="bg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o-RO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o-RO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Dreptunghi 9">
            <a:extLst>
              <a:ext uri="{FF2B5EF4-FFF2-40B4-BE49-F238E27FC236}">
                <a16:creationId xmlns:a16="http://schemas.microsoft.com/office/drawing/2014/main" id="{3247D44C-0901-4849-8383-2A307D487EA4}"/>
              </a:ext>
            </a:extLst>
          </p:cNvPr>
          <p:cNvSpPr/>
          <p:nvPr/>
        </p:nvSpPr>
        <p:spPr>
          <a:xfrm>
            <a:off x="5046197" y="1812750"/>
            <a:ext cx="23863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sz="1200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SFC pe zi cu flanșă plată – 69,12 lei</a:t>
            </a:r>
          </a:p>
          <a:p>
            <a:r>
              <a:rPr lang="ro-RO" sz="1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SFC pe zi flanșă convexă – 82,29 lei</a:t>
            </a:r>
            <a:endParaRPr lang="ro-RO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356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42627357"/>
              </p:ext>
            </p:extLst>
          </p:nvPr>
        </p:nvGraphicFramePr>
        <p:xfrm>
          <a:off x="506017" y="2603056"/>
          <a:ext cx="8292927" cy="41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701675" y="259976"/>
            <a:ext cx="8042276" cy="16054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Calibri" pitchFamily="34" charset="0"/>
              </a:rPr>
              <a:t/>
            </a:r>
            <a:br>
              <a:rPr lang="ru-RU" sz="2800" b="1" dirty="0">
                <a:latin typeface="Calibri" pitchFamily="34" charset="0"/>
              </a:rPr>
            </a:br>
            <a:endParaRPr lang="ro-RO" sz="2800" b="1" dirty="0">
              <a:latin typeface="Calibri" pitchFamily="34" charset="0"/>
            </a:endParaRPr>
          </a:p>
          <a:p>
            <a:endParaRPr lang="ro-RO" sz="2800" b="1" dirty="0">
              <a:latin typeface="Calibri" pitchFamily="34" charset="0"/>
            </a:endParaRPr>
          </a:p>
          <a:p>
            <a:endParaRPr lang="ro-RO" sz="2800" b="1" dirty="0">
              <a:latin typeface="Calibri" pitchFamily="34" charset="0"/>
            </a:endParaRPr>
          </a:p>
          <a:p>
            <a:endParaRPr lang="ro-RO" sz="2800" b="1" dirty="0">
              <a:latin typeface="Calibri" pitchFamily="34" charset="0"/>
            </a:endParaRPr>
          </a:p>
          <a:p>
            <a:r>
              <a:rPr lang="ro-RO" sz="2800" dirty="0">
                <a:latin typeface="Calibri" pitchFamily="34" charset="0"/>
              </a:rPr>
              <a:t>Sporirea accesului </a:t>
            </a:r>
            <a:r>
              <a:rPr lang="ro-RO" sz="2800" b="1" dirty="0">
                <a:latin typeface="Calibri" pitchFamily="34" charset="0"/>
              </a:rPr>
              <a:t>la</a:t>
            </a:r>
            <a:r>
              <a:rPr lang="it-IT" sz="2800" b="1" dirty="0">
                <a:latin typeface="Calibri" pitchFamily="34" charset="0"/>
              </a:rPr>
              <a:t> medicamente și dispozitive medicale compensate </a:t>
            </a:r>
            <a:r>
              <a:rPr lang="ro-RO" sz="2800" dirty="0">
                <a:latin typeface="Calibri" pitchFamily="34" charset="0"/>
              </a:rPr>
              <a:t>din FAOAM necesită o colaborare bună între toți actorii implicați în proces</a:t>
            </a:r>
            <a:endParaRPr lang="en-US" sz="2800" dirty="0">
              <a:latin typeface="Calibri" pitchFamily="34" charset="0"/>
            </a:endParaRPr>
          </a:p>
        </p:txBody>
      </p:sp>
      <p:pic>
        <p:nvPicPr>
          <p:cNvPr id="2" name="Imagine 1">
            <a:extLst>
              <a:ext uri="{FF2B5EF4-FFF2-40B4-BE49-F238E27FC236}">
                <a16:creationId xmlns:a16="http://schemas.microsoft.com/office/drawing/2014/main" id="{067CFC7E-41E9-407E-8C56-BE935A9A03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8623" y="1956816"/>
            <a:ext cx="877900" cy="737680"/>
          </a:xfrm>
          <a:prstGeom prst="rect">
            <a:avLst/>
          </a:prstGeom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DF693829-B208-4B75-8FC1-06A50F8553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6523" y="1956816"/>
            <a:ext cx="853514" cy="737680"/>
          </a:xfrm>
          <a:prstGeom prst="rect">
            <a:avLst/>
          </a:prstGeom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DF1FBFFF-AE5F-4A0A-89BD-9083FEED46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0" y="1969040"/>
            <a:ext cx="743776" cy="73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28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761" y="1769423"/>
            <a:ext cx="8199665" cy="1100148"/>
          </a:xfrm>
        </p:spPr>
        <p:txBody>
          <a:bodyPr/>
          <a:lstStyle/>
          <a:p>
            <a:r>
              <a:rPr lang="ro-RO" sz="3600" b="1" dirty="0">
                <a:latin typeface="Calibri" pitchFamily="34" charset="0"/>
              </a:rPr>
              <a:t>   Mulțumesc pentru atenție!</a:t>
            </a:r>
            <a:endParaRPr lang="en-US" sz="3600" b="1" dirty="0">
              <a:latin typeface="Calibri" pitchFamily="34" charset="0"/>
            </a:endParaRPr>
          </a:p>
        </p:txBody>
      </p:sp>
      <p:pic>
        <p:nvPicPr>
          <p:cNvPr id="5" name="Рисунок 12">
            <a:extLst>
              <a:ext uri="{FF2B5EF4-FFF2-40B4-BE49-F238E27FC236}">
                <a16:creationId xmlns:a16="http://schemas.microsoft.com/office/drawing/2014/main" id="{A33FCDD9-DCCC-4EE8-81E9-174B912C1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338" y="3253047"/>
            <a:ext cx="2303813" cy="2328356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  <a:miter lim="800000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26077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ldova_Berlin">
  <a:themeElements>
    <a:clrScheme name="Custom 20">
      <a:dk1>
        <a:sysClr val="windowText" lastClr="000000"/>
      </a:dk1>
      <a:lt1>
        <a:sysClr val="window" lastClr="FFFFFF"/>
      </a:lt1>
      <a:dk2>
        <a:srgbClr val="2F2F26"/>
      </a:dk2>
      <a:lt2>
        <a:srgbClr val="385B22"/>
      </a:lt2>
      <a:accent1>
        <a:srgbClr val="368532"/>
      </a:accent1>
      <a:accent2>
        <a:srgbClr val="8BCC2A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Moldova_Berlin.thmx</Template>
  <TotalTime>10286</TotalTime>
  <Words>2310</Words>
  <Application>Microsoft Office PowerPoint</Application>
  <PresentationFormat>Экран (4:3)</PresentationFormat>
  <Paragraphs>447</Paragraphs>
  <Slides>19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ＭＳ Ｐゴシック</vt:lpstr>
      <vt:lpstr>Arial</vt:lpstr>
      <vt:lpstr>Calibri</vt:lpstr>
      <vt:lpstr>Constantia</vt:lpstr>
      <vt:lpstr>Times New Roman</vt:lpstr>
      <vt:lpstr>Wingdings</vt:lpstr>
      <vt:lpstr>Wingdings 2</vt:lpstr>
      <vt:lpstr>Moldova_Berlin</vt:lpstr>
      <vt:lpstr>                 Modificări operate  la actele normative în domeniul  medicamentelor și dispozitivelor medicale compensate   </vt:lpstr>
      <vt:lpstr>Din data de 1 august 2023 au intrat în vigoare:  </vt:lpstr>
      <vt:lpstr>Lista dispozitivelor medicale compensate din FAOAM include : </vt:lpstr>
      <vt:lpstr>  Actualizarea sumelor fixe compensate (SFC) pentru DCI parțial compensate: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Lista dispozitivelor medicale compensate (anexa nr.2)  se completează: </vt:lpstr>
      <vt:lpstr>Lista dispozitivelor medicale compensate (anexa nr.2)  se completează: </vt:lpstr>
      <vt:lpstr>Lista dispozitivelor medicale compensate (anexa nr.2)  se completează: </vt:lpstr>
      <vt:lpstr>Lista dispozitivelor medicale compensate (anexa nr.2)  se completează: </vt:lpstr>
      <vt:lpstr>Lista dispozitivelor medicale compensate (anexa nr.2)  se completează: </vt:lpstr>
      <vt:lpstr>Lista dispozitivelor medicale compensate (anexa nr.2)  se completează: </vt:lpstr>
      <vt:lpstr>Презентация PowerPoint</vt:lpstr>
      <vt:lpstr>   Mulțumesc pentru atenție!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Lilia Burlac</cp:lastModifiedBy>
  <cp:revision>410</cp:revision>
  <dcterms:created xsi:type="dcterms:W3CDTF">2016-07-17T08:50:17Z</dcterms:created>
  <dcterms:modified xsi:type="dcterms:W3CDTF">2023-08-04T05:55:25Z</dcterms:modified>
</cp:coreProperties>
</file>